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1" r:id="rId1"/>
    <p:sldMasterId id="2147484049" r:id="rId2"/>
  </p:sldMasterIdLst>
  <p:notesMasterIdLst>
    <p:notesMasterId r:id="rId27"/>
  </p:notesMasterIdLst>
  <p:sldIdLst>
    <p:sldId id="258" r:id="rId3"/>
    <p:sldId id="281" r:id="rId4"/>
    <p:sldId id="256" r:id="rId5"/>
    <p:sldId id="280" r:id="rId6"/>
    <p:sldId id="416" r:id="rId7"/>
    <p:sldId id="284" r:id="rId8"/>
    <p:sldId id="283" r:id="rId9"/>
    <p:sldId id="314" r:id="rId10"/>
    <p:sldId id="331" r:id="rId11"/>
    <p:sldId id="285" r:id="rId12"/>
    <p:sldId id="282" r:id="rId13"/>
    <p:sldId id="434" r:id="rId14"/>
    <p:sldId id="470" r:id="rId15"/>
    <p:sldId id="406" r:id="rId16"/>
    <p:sldId id="435" r:id="rId17"/>
    <p:sldId id="436" r:id="rId18"/>
    <p:sldId id="437" r:id="rId19"/>
    <p:sldId id="471" r:id="rId20"/>
    <p:sldId id="438" r:id="rId21"/>
    <p:sldId id="397" r:id="rId22"/>
    <p:sldId id="286" r:id="rId23"/>
    <p:sldId id="270" r:id="rId24"/>
    <p:sldId id="278" r:id="rId25"/>
    <p:sldId id="448" r:id="rId26"/>
  </p:sldIdLst>
  <p:sldSz cx="24387175" cy="13716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41C7A0-0B27-448B-B6CC-AA1F20767D41}">
          <p14:sldIdLst>
            <p14:sldId id="258"/>
            <p14:sldId id="281"/>
            <p14:sldId id="256"/>
            <p14:sldId id="280"/>
            <p14:sldId id="416"/>
            <p14:sldId id="284"/>
            <p14:sldId id="283"/>
            <p14:sldId id="314"/>
            <p14:sldId id="331"/>
            <p14:sldId id="285"/>
            <p14:sldId id="282"/>
            <p14:sldId id="434"/>
            <p14:sldId id="470"/>
            <p14:sldId id="406"/>
            <p14:sldId id="435"/>
            <p14:sldId id="436"/>
            <p14:sldId id="437"/>
            <p14:sldId id="471"/>
            <p14:sldId id="438"/>
            <p14:sldId id="397"/>
            <p14:sldId id="286"/>
            <p14:sldId id="270"/>
            <p14:sldId id="278"/>
            <p14:sldId id="448"/>
          </p14:sldIdLst>
        </p14:section>
      </p14:sectionLst>
    </p:ext>
    <p:ext uri="{EFAFB233-063F-42B5-8137-9DF3F51BA10A}">
      <p15:sldGuideLst xmlns:p15="http://schemas.microsoft.com/office/powerpoint/2012/main">
        <p15:guide id="1" orient="horz" pos="4320" userDrawn="1">
          <p15:clr>
            <a:srgbClr val="A4A3A4"/>
          </p15:clr>
        </p15:guide>
        <p15:guide id="2" pos="768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0" d="100"/>
          <a:sy n="30" d="100"/>
        </p:scale>
        <p:origin x="884" y="48"/>
      </p:cViewPr>
      <p:guideLst>
        <p:guide orient="horz" pos="4320"/>
        <p:guide pos="7681"/>
      </p:guideLst>
    </p:cSldViewPr>
  </p:slideViewPr>
  <p:notesTextViewPr>
    <p:cViewPr>
      <p:scale>
        <a:sx n="1" d="1"/>
        <a:sy n="1" d="1"/>
      </p:scale>
      <p:origin x="0" y="0"/>
    </p:cViewPr>
  </p:notesTextViewPr>
  <p:notesViewPr>
    <p:cSldViewPr snapToGrid="0">
      <p:cViewPr varScale="1">
        <p:scale>
          <a:sx n="57" d="100"/>
          <a:sy n="57" d="100"/>
        </p:scale>
        <p:origin x="3048"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cy Robinson" userId="703f6ac0-e7ee-4b0f-87bf-5b5e301ce923" providerId="ADAL" clId="{C677615A-8293-456F-9822-F3E064A66E03}"/>
    <pc:docChg chg="custSel addSld delSld modSld modSection">
      <pc:chgData name="Stacy Robinson" userId="703f6ac0-e7ee-4b0f-87bf-5b5e301ce923" providerId="ADAL" clId="{C677615A-8293-456F-9822-F3E064A66E03}" dt="2024-12-05T23:11:55.998" v="33" actId="1076"/>
      <pc:docMkLst>
        <pc:docMk/>
      </pc:docMkLst>
      <pc:sldChg chg="modSp mod">
        <pc:chgData name="Stacy Robinson" userId="703f6ac0-e7ee-4b0f-87bf-5b5e301ce923" providerId="ADAL" clId="{C677615A-8293-456F-9822-F3E064A66E03}" dt="2024-12-05T23:11:55.998" v="33" actId="1076"/>
        <pc:sldMkLst>
          <pc:docMk/>
          <pc:sldMk cId="370607989" sldId="437"/>
        </pc:sldMkLst>
        <pc:spChg chg="mod">
          <ac:chgData name="Stacy Robinson" userId="703f6ac0-e7ee-4b0f-87bf-5b5e301ce923" providerId="ADAL" clId="{C677615A-8293-456F-9822-F3E064A66E03}" dt="2024-12-05T23:11:55.998" v="33" actId="1076"/>
          <ac:spMkLst>
            <pc:docMk/>
            <pc:sldMk cId="370607989" sldId="437"/>
            <ac:spMk id="3" creationId="{DA6FF843-528D-DA0E-9BD8-CE6A134A4E5E}"/>
          </ac:spMkLst>
        </pc:spChg>
        <pc:picChg chg="mod">
          <ac:chgData name="Stacy Robinson" userId="703f6ac0-e7ee-4b0f-87bf-5b5e301ce923" providerId="ADAL" clId="{C677615A-8293-456F-9822-F3E064A66E03}" dt="2024-12-05T23:11:25.728" v="29" actId="1440"/>
          <ac:picMkLst>
            <pc:docMk/>
            <pc:sldMk cId="370607989" sldId="437"/>
            <ac:picMk id="8" creationId="{DBCF7624-4C7D-0C5E-93AA-069E41CEC118}"/>
          </ac:picMkLst>
        </pc:picChg>
        <pc:picChg chg="mod">
          <ac:chgData name="Stacy Robinson" userId="703f6ac0-e7ee-4b0f-87bf-5b5e301ce923" providerId="ADAL" clId="{C677615A-8293-456F-9822-F3E064A66E03}" dt="2024-12-05T23:11:28.603" v="30" actId="1440"/>
          <ac:picMkLst>
            <pc:docMk/>
            <pc:sldMk cId="370607989" sldId="437"/>
            <ac:picMk id="13" creationId="{0B2B9DC4-49BA-4A68-5B33-BF53D34DB33C}"/>
          </ac:picMkLst>
        </pc:picChg>
      </pc:sldChg>
      <pc:sldChg chg="add">
        <pc:chgData name="Stacy Robinson" userId="703f6ac0-e7ee-4b0f-87bf-5b5e301ce923" providerId="ADAL" clId="{C677615A-8293-456F-9822-F3E064A66E03}" dt="2024-12-05T23:10:41.121" v="24" actId="2890"/>
        <pc:sldMkLst>
          <pc:docMk/>
          <pc:sldMk cId="564418482" sldId="471"/>
        </pc:sldMkLst>
      </pc:sldChg>
      <pc:sldChg chg="modSp add del mod">
        <pc:chgData name="Stacy Robinson" userId="703f6ac0-e7ee-4b0f-87bf-5b5e301ce923" providerId="ADAL" clId="{C677615A-8293-456F-9822-F3E064A66E03}" dt="2024-12-05T23:10:27.845" v="23" actId="47"/>
        <pc:sldMkLst>
          <pc:docMk/>
          <pc:sldMk cId="1263131491" sldId="471"/>
        </pc:sldMkLst>
        <pc:spChg chg="mod">
          <ac:chgData name="Stacy Robinson" userId="703f6ac0-e7ee-4b0f-87bf-5b5e301ce923" providerId="ADAL" clId="{C677615A-8293-456F-9822-F3E064A66E03}" dt="2024-12-05T23:07:54.795" v="22" actId="20577"/>
          <ac:spMkLst>
            <pc:docMk/>
            <pc:sldMk cId="1263131491" sldId="471"/>
            <ac:spMk id="2" creationId="{D01A80EB-5D4F-F3DE-C335-99F91516B85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DFF8A35A-8F54-47DC-B0F8-64B393427ECF}" type="datetimeFigureOut">
              <a:rPr lang="en-US" smtClean="0"/>
              <a:t>12/5/2024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67E4392C-2B4B-48D6-93AB-A6BA1F0F6B80}" type="slidenum">
              <a:rPr lang="en-US" smtClean="0"/>
              <a:t>‹#›</a:t>
            </a:fld>
            <a:endParaRPr lang="en-US"/>
          </a:p>
        </p:txBody>
      </p:sp>
    </p:spTree>
    <p:extLst>
      <p:ext uri="{BB962C8B-B14F-4D97-AF65-F5344CB8AC3E}">
        <p14:creationId xmlns:p14="http://schemas.microsoft.com/office/powerpoint/2010/main" val="4058654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1</a:t>
            </a:fld>
            <a:endParaRPr lang="en-US"/>
          </a:p>
        </p:txBody>
      </p:sp>
    </p:spTree>
    <p:extLst>
      <p:ext uri="{BB962C8B-B14F-4D97-AF65-F5344CB8AC3E}">
        <p14:creationId xmlns:p14="http://schemas.microsoft.com/office/powerpoint/2010/main" val="1335767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a:xfrm>
            <a:off x="695008" y="4444860"/>
            <a:ext cx="5560060" cy="4404979"/>
          </a:xfrm>
        </p:spPr>
        <p:txBody>
          <a:bodyPr/>
          <a:lstStyle/>
          <a:p>
            <a:r>
              <a:rPr lang="en-US" sz="1400" dirty="0">
                <a:latin typeface="Arial" panose="020B0604020202020204" pitchFamily="34" charset="0"/>
                <a:ea typeface="Times New Roman" panose="02020603050405020304" pitchFamily="18" charset="0"/>
                <a:cs typeface="Times New Roman" panose="02020603050405020304" pitchFamily="18" charset="0"/>
              </a:rPr>
              <a:t>Placer County had </a:t>
            </a:r>
            <a:r>
              <a:rPr lang="en-US" sz="1400" b="1" dirty="0">
                <a:latin typeface="Arial" panose="020B0604020202020204" pitchFamily="34" charset="0"/>
                <a:ea typeface="Times New Roman" panose="02020603050405020304" pitchFamily="18" charset="0"/>
                <a:cs typeface="Times New Roman" panose="02020603050405020304" pitchFamily="18" charset="0"/>
              </a:rPr>
              <a:t>30</a:t>
            </a:r>
            <a:r>
              <a:rPr lang="en-US" sz="1400" dirty="0">
                <a:latin typeface="Arial" panose="020B0604020202020204" pitchFamily="34" charset="0"/>
                <a:ea typeface="Times New Roman" panose="02020603050405020304" pitchFamily="18" charset="0"/>
                <a:cs typeface="Times New Roman" panose="02020603050405020304" pitchFamily="18" charset="0"/>
              </a:rPr>
              <a:t> </a:t>
            </a:r>
            <a:r>
              <a:rPr lang="en-US" sz="1400" b="1" dirty="0">
                <a:latin typeface="Arial" panose="020B0604020202020204" pitchFamily="34" charset="0"/>
                <a:ea typeface="Times New Roman" panose="02020603050405020304" pitchFamily="18" charset="0"/>
                <a:cs typeface="Times New Roman" panose="02020603050405020304" pitchFamily="18" charset="0"/>
              </a:rPr>
              <a:t>drop boxes </a:t>
            </a:r>
            <a:r>
              <a:rPr lang="en-US" sz="1400" dirty="0">
                <a:latin typeface="Arial" panose="020B0604020202020204" pitchFamily="34" charset="0"/>
                <a:ea typeface="Times New Roman" panose="02020603050405020304" pitchFamily="18" charset="0"/>
                <a:cs typeface="Times New Roman" panose="02020603050405020304" pitchFamily="18" charset="0"/>
              </a:rPr>
              <a:t>located throughout the county.</a:t>
            </a:r>
          </a:p>
          <a:p>
            <a:r>
              <a:rPr lang="en-US" sz="1400" i="1" dirty="0">
                <a:latin typeface="Arial" panose="020B0604020202020204" pitchFamily="34" charset="0"/>
                <a:ea typeface="Times New Roman" panose="02020603050405020304" pitchFamily="18" charset="0"/>
                <a:cs typeface="Times New Roman" panose="02020603050405020304" pitchFamily="18" charset="0"/>
              </a:rPr>
              <a:t>Highest number </a:t>
            </a:r>
            <a:r>
              <a:rPr lang="en-US" sz="1400" dirty="0">
                <a:latin typeface="Arial" panose="020B0604020202020204" pitchFamily="34" charset="0"/>
                <a:ea typeface="Times New Roman" panose="02020603050405020304" pitchFamily="18" charset="0"/>
                <a:cs typeface="Times New Roman" panose="02020603050405020304" pitchFamily="18" charset="0"/>
              </a:rPr>
              <a:t>of returned ballots:</a:t>
            </a:r>
          </a:p>
          <a:p>
            <a:pPr marL="751494" lvl="1" indent="-289036">
              <a:buFont typeface="Arial" panose="020B0604020202020204" pitchFamily="34" charset="0"/>
              <a:buChar char="•"/>
              <a:tabLst>
                <a:tab pos="924916" algn="l"/>
              </a:tabLst>
            </a:pPr>
            <a:r>
              <a:rPr lang="en-US" sz="1400" b="1" dirty="0">
                <a:latin typeface="Arial" panose="020B0604020202020204" pitchFamily="34" charset="0"/>
                <a:ea typeface="Times New Roman" panose="02020603050405020304" pitchFamily="18" charset="0"/>
                <a:cs typeface="Times New Roman" panose="02020603050405020304" pitchFamily="18" charset="0"/>
              </a:rPr>
              <a:t>9,494</a:t>
            </a:r>
            <a:r>
              <a:rPr lang="en-US" sz="1400" dirty="0">
                <a:latin typeface="Arial" panose="020B0604020202020204" pitchFamily="34" charset="0"/>
                <a:ea typeface="Times New Roman" panose="02020603050405020304" pitchFamily="18" charset="0"/>
                <a:cs typeface="Times New Roman" panose="02020603050405020304" pitchFamily="18" charset="0"/>
              </a:rPr>
              <a:t> Placer County Clerk-Recorder Office – Auburn</a:t>
            </a:r>
          </a:p>
          <a:p>
            <a:r>
              <a:rPr lang="en-US" sz="1400" i="1" dirty="0">
                <a:latin typeface="Arial" panose="020B0604020202020204" pitchFamily="34" charset="0"/>
                <a:ea typeface="Times New Roman" panose="02020603050405020304" pitchFamily="18" charset="0"/>
                <a:cs typeface="Times New Roman" panose="02020603050405020304" pitchFamily="18" charset="0"/>
              </a:rPr>
              <a:t>Lowest number </a:t>
            </a:r>
            <a:r>
              <a:rPr lang="en-US" sz="1400" dirty="0">
                <a:latin typeface="Arial" panose="020B0604020202020204" pitchFamily="34" charset="0"/>
                <a:ea typeface="Times New Roman" panose="02020603050405020304" pitchFamily="18" charset="0"/>
                <a:cs typeface="Times New Roman" panose="02020603050405020304" pitchFamily="18" charset="0"/>
              </a:rPr>
              <a:t>of returned ballots:</a:t>
            </a:r>
          </a:p>
          <a:p>
            <a:pPr marL="751494" lvl="1" indent="-289036">
              <a:buFont typeface="Arial" panose="020B0604020202020204" pitchFamily="34" charset="0"/>
              <a:buChar char="•"/>
              <a:tabLst>
                <a:tab pos="924916" algn="l"/>
              </a:tabLst>
            </a:pPr>
            <a:r>
              <a:rPr lang="en-US" sz="1400" b="1" dirty="0">
                <a:latin typeface="Arial" panose="020B0604020202020204" pitchFamily="34" charset="0"/>
                <a:ea typeface="Times New Roman" panose="02020603050405020304" pitchFamily="18" charset="0"/>
                <a:cs typeface="Times New Roman" panose="02020603050405020304" pitchFamily="18" charset="0"/>
              </a:rPr>
              <a:t>133 </a:t>
            </a:r>
            <a:r>
              <a:rPr lang="en-US" sz="1400" dirty="0">
                <a:latin typeface="Arial" panose="020B0604020202020204" pitchFamily="34" charset="0"/>
                <a:ea typeface="Times New Roman" panose="02020603050405020304" pitchFamily="18" charset="0"/>
                <a:cs typeface="Times New Roman" panose="02020603050405020304" pitchFamily="18" charset="0"/>
              </a:rPr>
              <a:t>Olympic Valley Public Utility District</a:t>
            </a:r>
          </a:p>
          <a:p>
            <a:r>
              <a:rPr lang="en-US" sz="1400" dirty="0">
                <a:latin typeface="Arial" panose="020B0604020202020204" pitchFamily="34" charset="0"/>
                <a:ea typeface="Times New Roman" panose="02020603050405020304" pitchFamily="18" charset="0"/>
                <a:cs typeface="Times New Roman" panose="02020603050405020304" pitchFamily="18" charset="0"/>
              </a:rPr>
              <a:t>Requested boxes specifically from LAAC and/or VAAC meetings: </a:t>
            </a:r>
          </a:p>
          <a:p>
            <a:pPr marL="751494" lvl="1" indent="-289036">
              <a:buFont typeface="Arial" panose="020B0604020202020204" pitchFamily="34" charset="0"/>
              <a:buChar char="•"/>
              <a:tabLst>
                <a:tab pos="924916" algn="l"/>
              </a:tabLst>
            </a:pPr>
            <a:r>
              <a:rPr lang="en-US" sz="1400" b="1" dirty="0">
                <a:latin typeface="Arial" panose="020B0604020202020204" pitchFamily="34" charset="0"/>
                <a:ea typeface="Times New Roman" panose="02020603050405020304" pitchFamily="18" charset="0"/>
                <a:cs typeface="Times New Roman" panose="02020603050405020304" pitchFamily="18" charset="0"/>
              </a:rPr>
              <a:t>347</a:t>
            </a:r>
            <a:r>
              <a:rPr lang="en-US" sz="1400" dirty="0">
                <a:latin typeface="Arial" panose="020B0604020202020204" pitchFamily="34" charset="0"/>
                <a:ea typeface="Times New Roman" panose="02020603050405020304" pitchFamily="18" charset="0"/>
                <a:cs typeface="Times New Roman" panose="02020603050405020304" pitchFamily="18" charset="0"/>
              </a:rPr>
              <a:t> Gurdwara Sahib Sikh Temple</a:t>
            </a:r>
          </a:p>
          <a:p>
            <a:pPr marL="751494" lvl="1" indent="-289036">
              <a:buFont typeface="Arial" panose="020B0604020202020204" pitchFamily="34" charset="0"/>
              <a:buChar char="•"/>
              <a:tabLst>
                <a:tab pos="924916" algn="l"/>
              </a:tabLst>
            </a:pPr>
            <a:r>
              <a:rPr lang="en-US" sz="1400" b="1" dirty="0">
                <a:latin typeface="Arial" panose="020B0604020202020204" pitchFamily="34" charset="0"/>
                <a:ea typeface="Times New Roman" panose="02020603050405020304" pitchFamily="18" charset="0"/>
                <a:cs typeface="Times New Roman" panose="02020603050405020304" pitchFamily="18" charset="0"/>
              </a:rPr>
              <a:t>825</a:t>
            </a:r>
            <a:r>
              <a:rPr lang="en-US" sz="1400" dirty="0">
                <a:latin typeface="Arial" panose="020B0604020202020204" pitchFamily="34" charset="0"/>
                <a:ea typeface="Times New Roman" panose="02020603050405020304" pitchFamily="18" charset="0"/>
                <a:cs typeface="Times New Roman" panose="02020603050405020304" pitchFamily="18" charset="0"/>
              </a:rPr>
              <a:t> Oriental Market</a:t>
            </a:r>
          </a:p>
          <a:p>
            <a:r>
              <a:rPr lang="en-US" sz="1400" dirty="0">
                <a:latin typeface="Arial" panose="020B0604020202020204" pitchFamily="34" charset="0"/>
                <a:ea typeface="Times New Roman" panose="02020603050405020304" pitchFamily="18" charset="0"/>
                <a:cs typeface="Times New Roman" panose="02020603050405020304" pitchFamily="18" charset="0"/>
              </a:rPr>
              <a:t>At the request of Truckee residents to add a drop box, we are working with the Tahoe Truckee Airport District to add a 24/7 drop box. The drop box should be operational by the November general election.</a:t>
            </a:r>
          </a:p>
          <a:p>
            <a:r>
              <a:rPr lang="en-US" sz="1400" dirty="0">
                <a:latin typeface="Arial" panose="020B0604020202020204" pitchFamily="34"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defTabSz="924916">
              <a:defRPr/>
            </a:pPr>
            <a:fld id="{67E4392C-2B4B-48D6-93AB-A6BA1F0F6B80}" type="slidenum">
              <a:rPr lang="en-US">
                <a:solidFill>
                  <a:prstClr val="black"/>
                </a:solidFill>
                <a:latin typeface="Aptos" panose="02110004020202020204"/>
              </a:rPr>
              <a:pPr defTabSz="924916">
                <a:defRPr/>
              </a:pPr>
              <a:t>10</a:t>
            </a:fld>
            <a:endParaRPr lang="en-US">
              <a:solidFill>
                <a:prstClr val="black"/>
              </a:solidFill>
              <a:latin typeface="Aptos" panose="02110004020202020204"/>
            </a:endParaRPr>
          </a:p>
        </p:txBody>
      </p:sp>
    </p:spTree>
    <p:extLst>
      <p:ext uri="{BB962C8B-B14F-4D97-AF65-F5344CB8AC3E}">
        <p14:creationId xmlns:p14="http://schemas.microsoft.com/office/powerpoint/2010/main" val="3140550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a:xfrm>
            <a:off x="695008" y="4444861"/>
            <a:ext cx="5560060" cy="4497339"/>
          </a:xfrm>
        </p:spPr>
        <p:txBody>
          <a:bodyPr/>
          <a:lstStyle/>
          <a:p>
            <a:r>
              <a:rPr lang="en-US" sz="1400" dirty="0">
                <a:latin typeface="Arial" panose="020B0604020202020204" pitchFamily="34" charset="0"/>
                <a:ea typeface="Times New Roman" panose="02020603050405020304" pitchFamily="18" charset="0"/>
                <a:cs typeface="Arial" panose="020B0604020202020204" pitchFamily="34" charset="0"/>
              </a:rPr>
              <a:t>We carried </a:t>
            </a:r>
            <a:r>
              <a:rPr lang="en-US" sz="1400" b="1" dirty="0">
                <a:latin typeface="Arial" panose="020B0604020202020204" pitchFamily="34" charset="0"/>
                <a:ea typeface="Times New Roman" panose="02020603050405020304" pitchFamily="18" charset="0"/>
                <a:cs typeface="Arial" panose="020B0604020202020204" pitchFamily="34" charset="0"/>
              </a:rPr>
              <a:t>69,436</a:t>
            </a:r>
            <a:r>
              <a:rPr lang="en-US" sz="1400" dirty="0">
                <a:latin typeface="Arial" panose="020B0604020202020204" pitchFamily="34" charset="0"/>
                <a:ea typeface="Times New Roman" panose="02020603050405020304" pitchFamily="18" charset="0"/>
                <a:cs typeface="Arial" panose="020B0604020202020204" pitchFamily="34" charset="0"/>
              </a:rPr>
              <a:t> ballots into the canvass period. </a:t>
            </a:r>
          </a:p>
          <a:p>
            <a:endParaRPr lang="en-US" sz="1400" dirty="0">
              <a:latin typeface="Arial" panose="020B0604020202020204" pitchFamily="34" charset="0"/>
              <a:ea typeface="Times New Roman" panose="02020603050405020304" pitchFamily="18" charset="0"/>
              <a:cs typeface="Arial" panose="020B0604020202020204" pitchFamily="34" charset="0"/>
            </a:endParaRPr>
          </a:p>
          <a:p>
            <a:pPr marL="748282" indent="-285825">
              <a:buFont typeface="Arial" panose="020B0604020202020204" pitchFamily="34" charset="0"/>
              <a:buChar char="•"/>
            </a:pPr>
            <a:r>
              <a:rPr lang="en-US" sz="1400" dirty="0">
                <a:latin typeface="Arial" panose="020B0604020202020204" pitchFamily="34" charset="0"/>
                <a:ea typeface="Times New Roman" panose="02020603050405020304" pitchFamily="18" charset="0"/>
                <a:cs typeface="Arial" panose="020B0604020202020204" pitchFamily="34" charset="0"/>
              </a:rPr>
              <a:t>There were </a:t>
            </a:r>
            <a:r>
              <a:rPr lang="en-US" sz="1400" b="1" dirty="0">
                <a:latin typeface="Arial" panose="020B0604020202020204" pitchFamily="34" charset="0"/>
                <a:ea typeface="Times New Roman" panose="02020603050405020304" pitchFamily="18" charset="0"/>
                <a:cs typeface="Arial" panose="020B0604020202020204" pitchFamily="34" charset="0"/>
              </a:rPr>
              <a:t>2,708 </a:t>
            </a:r>
            <a:r>
              <a:rPr lang="en-US" sz="1400" dirty="0">
                <a:latin typeface="Arial" panose="020B0604020202020204" pitchFamily="34" charset="0"/>
                <a:ea typeface="Times New Roman" panose="02020603050405020304" pitchFamily="18" charset="0"/>
                <a:cs typeface="Arial" panose="020B0604020202020204" pitchFamily="34" charset="0"/>
              </a:rPr>
              <a:t>ballots that were challenged for non-matching or missing signatures. After the office reached out to voters by mail, phone, and email to cure them </a:t>
            </a:r>
            <a:r>
              <a:rPr lang="en-US" sz="1400" b="1" dirty="0">
                <a:latin typeface="Arial" panose="020B0604020202020204" pitchFamily="34" charset="0"/>
                <a:ea typeface="Times New Roman" panose="02020603050405020304" pitchFamily="18" charset="0"/>
                <a:cs typeface="Arial" panose="020B0604020202020204" pitchFamily="34" charset="0"/>
              </a:rPr>
              <a:t>2,441</a:t>
            </a:r>
            <a:r>
              <a:rPr lang="en-US" sz="1400" dirty="0">
                <a:latin typeface="Arial" panose="020B0604020202020204" pitchFamily="34" charset="0"/>
                <a:ea typeface="Times New Roman" panose="02020603050405020304" pitchFamily="18" charset="0"/>
                <a:cs typeface="Arial" panose="020B0604020202020204" pitchFamily="34" charset="0"/>
              </a:rPr>
              <a:t> were cured and qualified, accounting for a </a:t>
            </a:r>
            <a:r>
              <a:rPr lang="en-US" sz="1400" b="1" dirty="0">
                <a:latin typeface="Arial" panose="020B0604020202020204" pitchFamily="34" charset="0"/>
                <a:ea typeface="Times New Roman" panose="02020603050405020304" pitchFamily="18" charset="0"/>
                <a:cs typeface="Arial" panose="020B0604020202020204" pitchFamily="34" charset="0"/>
              </a:rPr>
              <a:t>90%</a:t>
            </a:r>
            <a:r>
              <a:rPr lang="en-US" sz="1400" dirty="0">
                <a:latin typeface="Arial" panose="020B0604020202020204" pitchFamily="34" charset="0"/>
                <a:ea typeface="Times New Roman" panose="02020603050405020304" pitchFamily="18" charset="0"/>
                <a:cs typeface="Arial" panose="020B0604020202020204" pitchFamily="34" charset="0"/>
              </a:rPr>
              <a:t> cure rate. </a:t>
            </a:r>
          </a:p>
          <a:p>
            <a:pPr marL="346843" indent="-110798">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a:tabLst>
                <a:tab pos="462458" algn="l"/>
              </a:tabLst>
            </a:pPr>
            <a:r>
              <a:rPr lang="en-US" sz="1400" dirty="0">
                <a:latin typeface="Arial" panose="020B0604020202020204" pitchFamily="34" charset="0"/>
                <a:ea typeface="Times New Roman" panose="02020603050405020304" pitchFamily="18" charset="0"/>
                <a:cs typeface="Arial" panose="020B0604020202020204" pitchFamily="34" charset="0"/>
              </a:rPr>
              <a:t>We perform two very important postelection functions during the canvass period:</a:t>
            </a:r>
          </a:p>
          <a:p>
            <a:pPr marL="751494" lvl="2" indent="-289036">
              <a:buFont typeface="Arial" panose="020B0604020202020204" pitchFamily="34" charset="0"/>
              <a:buChar char="•"/>
            </a:pPr>
            <a:r>
              <a:rPr lang="en-US" sz="1400" dirty="0">
                <a:latin typeface="Arial" panose="020B0604020202020204" pitchFamily="34" charset="0"/>
                <a:ea typeface="Times New Roman" panose="02020603050405020304" pitchFamily="18" charset="0"/>
                <a:cs typeface="Arial" panose="020B0604020202020204" pitchFamily="34" charset="0"/>
              </a:rPr>
              <a:t>We </a:t>
            </a:r>
            <a:r>
              <a:rPr lang="en-US" sz="1400" b="1" dirty="0">
                <a:latin typeface="Arial" panose="020B0604020202020204" pitchFamily="34" charset="0"/>
                <a:ea typeface="Times New Roman" panose="02020603050405020304" pitchFamily="18" charset="0"/>
                <a:cs typeface="Arial" panose="020B0604020202020204" pitchFamily="34" charset="0"/>
              </a:rPr>
              <a:t>reconcile our voter rosters</a:t>
            </a:r>
            <a:r>
              <a:rPr lang="en-US" sz="1400" dirty="0">
                <a:latin typeface="Arial" panose="020B0604020202020204" pitchFamily="34" charset="0"/>
                <a:ea typeface="Times New Roman" panose="02020603050405020304" pitchFamily="18" charset="0"/>
                <a:cs typeface="Arial" panose="020B0604020202020204" pitchFamily="34" charset="0"/>
              </a:rPr>
              <a:t>, which checks to make sure our volunteers didn’t stuff the ballot box at the vote centers.</a:t>
            </a:r>
          </a:p>
          <a:p>
            <a:pPr marL="751494" lvl="2" indent="-289036">
              <a:buFont typeface="Arial" panose="020B0604020202020204" pitchFamily="34" charset="0"/>
              <a:buChar char="•"/>
            </a:pPr>
            <a:r>
              <a:rPr lang="en-US" sz="1400" dirty="0">
                <a:latin typeface="Arial" panose="020B0604020202020204" pitchFamily="34" charset="0"/>
                <a:ea typeface="Times New Roman" panose="02020603050405020304" pitchFamily="18" charset="0"/>
                <a:cs typeface="Arial" panose="020B0604020202020204" pitchFamily="34" charset="0"/>
              </a:rPr>
              <a:t>And we performed a </a:t>
            </a:r>
            <a:r>
              <a:rPr lang="en-US" sz="1400" b="1" dirty="0">
                <a:latin typeface="Arial" panose="020B0604020202020204" pitchFamily="34" charset="0"/>
                <a:ea typeface="Times New Roman" panose="02020603050405020304" pitchFamily="18" charset="0"/>
                <a:cs typeface="Arial" panose="020B0604020202020204" pitchFamily="34" charset="0"/>
              </a:rPr>
              <a:t>manual tally</a:t>
            </a:r>
            <a:r>
              <a:rPr lang="en-US" sz="1400" dirty="0">
                <a:latin typeface="Arial" panose="020B0604020202020204" pitchFamily="34" charset="0"/>
                <a:ea typeface="Times New Roman" panose="02020603050405020304" pitchFamily="18" charset="0"/>
                <a:cs typeface="Arial" panose="020B0604020202020204" pitchFamily="34" charset="0"/>
              </a:rPr>
              <a:t> – auditing our machine count to make sure our IT staff programmed the machines correctly and nobody corrupted the machines out at the vote centers.</a:t>
            </a:r>
          </a:p>
          <a:p>
            <a:pPr marL="1213952" lvl="3" indent="-289036">
              <a:buFont typeface="Courier New" panose="02070309020205020404" pitchFamily="49" charset="0"/>
              <a:buChar char="o"/>
            </a:pPr>
            <a:r>
              <a:rPr lang="en-US" sz="1400" b="1" dirty="0">
                <a:latin typeface="Arial" panose="020B0604020202020204" pitchFamily="34" charset="0"/>
                <a:ea typeface="Times New Roman" panose="02020603050405020304" pitchFamily="18" charset="0"/>
                <a:cs typeface="Arial" panose="020B0604020202020204" pitchFamily="34" charset="0"/>
              </a:rPr>
              <a:t>6,062</a:t>
            </a:r>
            <a:r>
              <a:rPr lang="en-US" sz="1400" dirty="0">
                <a:latin typeface="Arial" panose="020B0604020202020204" pitchFamily="34" charset="0"/>
                <a:ea typeface="Times New Roman" panose="02020603050405020304" pitchFamily="18" charset="0"/>
                <a:cs typeface="Arial" panose="020B0604020202020204" pitchFamily="34" charset="0"/>
              </a:rPr>
              <a:t> vote center </a:t>
            </a:r>
          </a:p>
          <a:p>
            <a:pPr marL="1213952" lvl="3" indent="-289036">
              <a:buFont typeface="Courier New" panose="02070309020205020404" pitchFamily="49" charset="0"/>
              <a:buChar char="o"/>
            </a:pPr>
            <a:r>
              <a:rPr lang="en-US" sz="1400" b="1" dirty="0">
                <a:latin typeface="Arial" panose="020B0604020202020204" pitchFamily="34" charset="0"/>
                <a:ea typeface="Times New Roman" panose="02020603050405020304" pitchFamily="18" charset="0"/>
                <a:cs typeface="Arial" panose="020B0604020202020204" pitchFamily="34" charset="0"/>
              </a:rPr>
              <a:t>1,401</a:t>
            </a:r>
            <a:r>
              <a:rPr lang="en-US" sz="1400" dirty="0">
                <a:latin typeface="Arial" panose="020B0604020202020204" pitchFamily="34" charset="0"/>
                <a:ea typeface="Times New Roman" panose="02020603050405020304" pitchFamily="18" charset="0"/>
                <a:cs typeface="Arial" panose="020B0604020202020204" pitchFamily="34" charset="0"/>
              </a:rPr>
              <a:t> vote-by-mail</a:t>
            </a:r>
            <a:endParaRPr lang="en-US" dirty="0">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924916">
              <a:defRPr/>
            </a:pPr>
            <a:fld id="{67E4392C-2B4B-48D6-93AB-A6BA1F0F6B80}" type="slidenum">
              <a:rPr lang="en-US">
                <a:solidFill>
                  <a:prstClr val="black"/>
                </a:solidFill>
                <a:latin typeface="Aptos" panose="02110004020202020204"/>
              </a:rPr>
              <a:pPr defTabSz="924916">
                <a:defRPr/>
              </a:pPr>
              <a:t>11</a:t>
            </a:fld>
            <a:endParaRPr lang="en-US">
              <a:solidFill>
                <a:prstClr val="black"/>
              </a:solidFill>
              <a:latin typeface="Aptos" panose="02110004020202020204"/>
            </a:endParaRPr>
          </a:p>
        </p:txBody>
      </p:sp>
    </p:spTree>
    <p:extLst>
      <p:ext uri="{BB962C8B-B14F-4D97-AF65-F5344CB8AC3E}">
        <p14:creationId xmlns:p14="http://schemas.microsoft.com/office/powerpoint/2010/main" val="3806702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12</a:t>
            </a:fld>
            <a:endParaRPr lang="en-US"/>
          </a:p>
        </p:txBody>
      </p:sp>
    </p:spTree>
    <p:extLst>
      <p:ext uri="{BB962C8B-B14F-4D97-AF65-F5344CB8AC3E}">
        <p14:creationId xmlns:p14="http://schemas.microsoft.com/office/powerpoint/2010/main" val="2693412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845FD-13E4-A3FF-4B68-DE5EBD938C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F6D0FC-83DF-B08A-A93C-F72F0160B55E}"/>
              </a:ext>
            </a:extLst>
          </p:cNvPr>
          <p:cNvSpPr>
            <a:spLocks noGrp="1" noRot="1" noChangeAspect="1"/>
          </p:cNvSpPr>
          <p:nvPr>
            <p:ph type="sldImg"/>
          </p:nvPr>
        </p:nvSpPr>
        <p:spPr>
          <a:xfrm>
            <a:off x="703263" y="1154113"/>
            <a:ext cx="5543550" cy="3117850"/>
          </a:xfrm>
        </p:spPr>
      </p:sp>
      <p:sp>
        <p:nvSpPr>
          <p:cNvPr id="3" name="Notes Placeholder 2">
            <a:extLst>
              <a:ext uri="{FF2B5EF4-FFF2-40B4-BE49-F238E27FC236}">
                <a16:creationId xmlns:a16="http://schemas.microsoft.com/office/drawing/2014/main" id="{68DC39E1-6571-5A92-A472-FC315EEC16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C530667-28A0-C0F8-428F-DC268DE5AA08}"/>
              </a:ext>
            </a:extLst>
          </p:cNvPr>
          <p:cNvSpPr>
            <a:spLocks noGrp="1"/>
          </p:cNvSpPr>
          <p:nvPr>
            <p:ph type="sldNum" sz="quarter" idx="5"/>
          </p:nvPr>
        </p:nvSpPr>
        <p:spPr/>
        <p:txBody>
          <a:bodyPr/>
          <a:lstStyle/>
          <a:p>
            <a:fld id="{67E4392C-2B4B-48D6-93AB-A6BA1F0F6B80}" type="slidenum">
              <a:rPr lang="en-US" smtClean="0"/>
              <a:t>13</a:t>
            </a:fld>
            <a:endParaRPr lang="en-US"/>
          </a:p>
        </p:txBody>
      </p:sp>
    </p:spTree>
    <p:extLst>
      <p:ext uri="{BB962C8B-B14F-4D97-AF65-F5344CB8AC3E}">
        <p14:creationId xmlns:p14="http://schemas.microsoft.com/office/powerpoint/2010/main" val="1773600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14</a:t>
            </a:fld>
            <a:endParaRPr lang="en-US"/>
          </a:p>
        </p:txBody>
      </p:sp>
    </p:spTree>
    <p:extLst>
      <p:ext uri="{BB962C8B-B14F-4D97-AF65-F5344CB8AC3E}">
        <p14:creationId xmlns:p14="http://schemas.microsoft.com/office/powerpoint/2010/main" val="1626734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15</a:t>
            </a:fld>
            <a:endParaRPr lang="en-US"/>
          </a:p>
        </p:txBody>
      </p:sp>
    </p:spTree>
    <p:extLst>
      <p:ext uri="{BB962C8B-B14F-4D97-AF65-F5344CB8AC3E}">
        <p14:creationId xmlns:p14="http://schemas.microsoft.com/office/powerpoint/2010/main" val="1297974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16</a:t>
            </a:fld>
            <a:endParaRPr lang="en-US"/>
          </a:p>
        </p:txBody>
      </p:sp>
    </p:spTree>
    <p:extLst>
      <p:ext uri="{BB962C8B-B14F-4D97-AF65-F5344CB8AC3E}">
        <p14:creationId xmlns:p14="http://schemas.microsoft.com/office/powerpoint/2010/main" val="3429136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17</a:t>
            </a:fld>
            <a:endParaRPr lang="en-US"/>
          </a:p>
        </p:txBody>
      </p:sp>
    </p:spTree>
    <p:extLst>
      <p:ext uri="{BB962C8B-B14F-4D97-AF65-F5344CB8AC3E}">
        <p14:creationId xmlns:p14="http://schemas.microsoft.com/office/powerpoint/2010/main" val="3918099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4D56F-729A-49EA-1681-0CF7CFA56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8A073-D67F-57A4-695F-819D3B825C7A}"/>
              </a:ext>
            </a:extLst>
          </p:cNvPr>
          <p:cNvSpPr>
            <a:spLocks noGrp="1" noRot="1" noChangeAspect="1"/>
          </p:cNvSpPr>
          <p:nvPr>
            <p:ph type="sldImg"/>
          </p:nvPr>
        </p:nvSpPr>
        <p:spPr>
          <a:xfrm>
            <a:off x="703263" y="1154113"/>
            <a:ext cx="5543550" cy="3117850"/>
          </a:xfrm>
        </p:spPr>
      </p:sp>
      <p:sp>
        <p:nvSpPr>
          <p:cNvPr id="3" name="Notes Placeholder 2">
            <a:extLst>
              <a:ext uri="{FF2B5EF4-FFF2-40B4-BE49-F238E27FC236}">
                <a16:creationId xmlns:a16="http://schemas.microsoft.com/office/drawing/2014/main" id="{F252EEBD-AA50-BA9B-DD74-72F351D529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F55714-54B1-2F89-1679-8FF017EE4C0C}"/>
              </a:ext>
            </a:extLst>
          </p:cNvPr>
          <p:cNvSpPr>
            <a:spLocks noGrp="1"/>
          </p:cNvSpPr>
          <p:nvPr>
            <p:ph type="sldNum" sz="quarter" idx="5"/>
          </p:nvPr>
        </p:nvSpPr>
        <p:spPr/>
        <p:txBody>
          <a:bodyPr/>
          <a:lstStyle/>
          <a:p>
            <a:fld id="{67E4392C-2B4B-48D6-93AB-A6BA1F0F6B80}" type="slidenum">
              <a:rPr lang="en-US" smtClean="0"/>
              <a:t>18</a:t>
            </a:fld>
            <a:endParaRPr lang="en-US"/>
          </a:p>
        </p:txBody>
      </p:sp>
    </p:spTree>
    <p:extLst>
      <p:ext uri="{BB962C8B-B14F-4D97-AF65-F5344CB8AC3E}">
        <p14:creationId xmlns:p14="http://schemas.microsoft.com/office/powerpoint/2010/main" val="2830799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19</a:t>
            </a:fld>
            <a:endParaRPr lang="en-US"/>
          </a:p>
        </p:txBody>
      </p:sp>
    </p:spTree>
    <p:extLst>
      <p:ext uri="{BB962C8B-B14F-4D97-AF65-F5344CB8AC3E}">
        <p14:creationId xmlns:p14="http://schemas.microsoft.com/office/powerpoint/2010/main" val="1453298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2</a:t>
            </a:fld>
            <a:endParaRPr lang="en-US"/>
          </a:p>
        </p:txBody>
      </p:sp>
    </p:spTree>
    <p:extLst>
      <p:ext uri="{BB962C8B-B14F-4D97-AF65-F5344CB8AC3E}">
        <p14:creationId xmlns:p14="http://schemas.microsoft.com/office/powerpoint/2010/main" val="2643300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20</a:t>
            </a:fld>
            <a:endParaRPr lang="en-US"/>
          </a:p>
        </p:txBody>
      </p:sp>
    </p:spTree>
    <p:extLst>
      <p:ext uri="{BB962C8B-B14F-4D97-AF65-F5344CB8AC3E}">
        <p14:creationId xmlns:p14="http://schemas.microsoft.com/office/powerpoint/2010/main" val="1579443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sz="1400" dirty="0">
                <a:latin typeface="Arial" panose="020B0604020202020204" pitchFamily="34" charset="0"/>
                <a:ea typeface="Times New Roman" panose="02020603050405020304" pitchFamily="18" charset="0"/>
                <a:cs typeface="Times New Roman" panose="02020603050405020304" pitchFamily="18" charset="0"/>
              </a:rPr>
              <a:t>There are only </a:t>
            </a:r>
            <a:r>
              <a:rPr lang="en-US" sz="1400" b="1" dirty="0">
                <a:latin typeface="Arial" panose="020B0604020202020204" pitchFamily="34" charset="0"/>
                <a:ea typeface="Times New Roman" panose="02020603050405020304" pitchFamily="18" charset="0"/>
                <a:cs typeface="Times New Roman" panose="02020603050405020304" pitchFamily="18" charset="0"/>
              </a:rPr>
              <a:t>553</a:t>
            </a:r>
            <a:r>
              <a:rPr lang="en-US" sz="1400" dirty="0">
                <a:latin typeface="Arial" panose="020B0604020202020204" pitchFamily="34" charset="0"/>
                <a:ea typeface="Times New Roman" panose="02020603050405020304" pitchFamily="18" charset="0"/>
                <a:cs typeface="Times New Roman" panose="02020603050405020304" pitchFamily="18" charset="0"/>
              </a:rPr>
              <a:t> days until the November General Election…</a:t>
            </a:r>
          </a:p>
          <a:p>
            <a:endParaRPr lang="en-US" dirty="0"/>
          </a:p>
        </p:txBody>
      </p:sp>
      <p:sp>
        <p:nvSpPr>
          <p:cNvPr id="4" name="Slide Number Placeholder 3"/>
          <p:cNvSpPr>
            <a:spLocks noGrp="1"/>
          </p:cNvSpPr>
          <p:nvPr>
            <p:ph type="sldNum" sz="quarter" idx="5"/>
          </p:nvPr>
        </p:nvSpPr>
        <p:spPr/>
        <p:txBody>
          <a:bodyPr/>
          <a:lstStyle/>
          <a:p>
            <a:pPr defTabSz="924916">
              <a:defRPr/>
            </a:pPr>
            <a:fld id="{67E4392C-2B4B-48D6-93AB-A6BA1F0F6B80}" type="slidenum">
              <a:rPr lang="en-US">
                <a:solidFill>
                  <a:prstClr val="black"/>
                </a:solidFill>
                <a:latin typeface="Aptos" panose="02110004020202020204"/>
              </a:rPr>
              <a:pPr defTabSz="924916">
                <a:defRPr/>
              </a:pPr>
              <a:t>21</a:t>
            </a:fld>
            <a:endParaRPr lang="en-US">
              <a:solidFill>
                <a:prstClr val="black"/>
              </a:solidFill>
              <a:latin typeface="Aptos" panose="02110004020202020204"/>
            </a:endParaRPr>
          </a:p>
        </p:txBody>
      </p:sp>
    </p:spTree>
    <p:extLst>
      <p:ext uri="{BB962C8B-B14F-4D97-AF65-F5344CB8AC3E}">
        <p14:creationId xmlns:p14="http://schemas.microsoft.com/office/powerpoint/2010/main" val="2967659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22</a:t>
            </a:fld>
            <a:endParaRPr lang="en-US"/>
          </a:p>
        </p:txBody>
      </p:sp>
    </p:spTree>
    <p:extLst>
      <p:ext uri="{BB962C8B-B14F-4D97-AF65-F5344CB8AC3E}">
        <p14:creationId xmlns:p14="http://schemas.microsoft.com/office/powerpoint/2010/main" val="3883484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pPr indent="-231229" defTabSz="924916">
              <a:lnSpc>
                <a:spcPct val="90000"/>
              </a:lnSpc>
              <a:spcAft>
                <a:spcPts val="607"/>
              </a:spcAft>
              <a:buFont typeface="Arial" panose="020B0604020202020204" pitchFamily="34" charset="0"/>
              <a:buChar char="•"/>
            </a:pPr>
            <a:r>
              <a:rPr lang="en-US" dirty="0"/>
              <a:t>Next Meeting (Tentative): Thursday, September 5, 2024</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23</a:t>
            </a:fld>
            <a:endParaRPr lang="en-US"/>
          </a:p>
        </p:txBody>
      </p:sp>
    </p:spTree>
    <p:extLst>
      <p:ext uri="{BB962C8B-B14F-4D97-AF65-F5344CB8AC3E}">
        <p14:creationId xmlns:p14="http://schemas.microsoft.com/office/powerpoint/2010/main" val="158860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24</a:t>
            </a:fld>
            <a:endParaRPr lang="en-US"/>
          </a:p>
        </p:txBody>
      </p:sp>
    </p:spTree>
    <p:extLst>
      <p:ext uri="{BB962C8B-B14F-4D97-AF65-F5344CB8AC3E}">
        <p14:creationId xmlns:p14="http://schemas.microsoft.com/office/powerpoint/2010/main" val="4041192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3</a:t>
            </a:fld>
            <a:endParaRPr lang="en-US"/>
          </a:p>
        </p:txBody>
      </p:sp>
    </p:spTree>
    <p:extLst>
      <p:ext uri="{BB962C8B-B14F-4D97-AF65-F5344CB8AC3E}">
        <p14:creationId xmlns:p14="http://schemas.microsoft.com/office/powerpoint/2010/main" val="829903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sz="1400" dirty="0">
                <a:latin typeface="Arial" panose="020B0604020202020204" pitchFamily="34" charset="0"/>
                <a:ea typeface="Times New Roman" panose="02020603050405020304" pitchFamily="18" charset="0"/>
                <a:cs typeface="Times New Roman" panose="02020603050405020304" pitchFamily="18" charset="0"/>
              </a:rPr>
              <a:t>As of the 15-day close of registration prior to the March Primary Election: </a:t>
            </a:r>
          </a:p>
          <a:p>
            <a:r>
              <a:rPr lang="en-US" sz="1400" b="1" dirty="0">
                <a:latin typeface="Arial" panose="020B0604020202020204" pitchFamily="34" charset="0"/>
                <a:ea typeface="Times New Roman" panose="02020603050405020304" pitchFamily="18" charset="0"/>
                <a:cs typeface="Times New Roman" panose="02020603050405020304" pitchFamily="18" charset="0"/>
              </a:rPr>
              <a:t>281,556</a:t>
            </a:r>
            <a:r>
              <a:rPr lang="en-US" sz="1400" dirty="0">
                <a:latin typeface="Arial" panose="020B0604020202020204" pitchFamily="34" charset="0"/>
                <a:ea typeface="Times New Roman" panose="02020603050405020304" pitchFamily="18" charset="0"/>
                <a:cs typeface="Times New Roman" panose="02020603050405020304" pitchFamily="18" charset="0"/>
              </a:rPr>
              <a:t> registered voters in Placer County</a:t>
            </a:r>
          </a:p>
          <a:p>
            <a:pPr marL="462458"/>
            <a:r>
              <a:rPr lang="en-US" sz="1400" b="1" dirty="0">
                <a:latin typeface="Arial" panose="020B0604020202020204" pitchFamily="34" charset="0"/>
                <a:ea typeface="Times New Roman" panose="02020603050405020304" pitchFamily="18" charset="0"/>
                <a:cs typeface="Times New Roman" panose="02020603050405020304" pitchFamily="18" charset="0"/>
              </a:rPr>
              <a:t>41% Republicans	114,289</a:t>
            </a:r>
            <a:endParaRPr lang="en-US" sz="1400" dirty="0">
              <a:latin typeface="Arial" panose="020B0604020202020204" pitchFamily="34" charset="0"/>
              <a:ea typeface="Times New Roman" panose="02020603050405020304" pitchFamily="18" charset="0"/>
              <a:cs typeface="Times New Roman" panose="02020603050405020304" pitchFamily="18" charset="0"/>
            </a:endParaRPr>
          </a:p>
          <a:p>
            <a:pPr marL="462458"/>
            <a:r>
              <a:rPr lang="en-US" sz="1400" b="1" dirty="0">
                <a:latin typeface="Arial" panose="020B0604020202020204" pitchFamily="34" charset="0"/>
                <a:ea typeface="Times New Roman" panose="02020603050405020304" pitchFamily="18" charset="0"/>
                <a:cs typeface="Times New Roman" panose="02020603050405020304" pitchFamily="18" charset="0"/>
              </a:rPr>
              <a:t>32% Democrats		89,229</a:t>
            </a:r>
            <a:endParaRPr lang="en-US" sz="1400" dirty="0">
              <a:latin typeface="Arial" panose="020B0604020202020204" pitchFamily="34" charset="0"/>
              <a:ea typeface="Times New Roman" panose="02020603050405020304" pitchFamily="18" charset="0"/>
              <a:cs typeface="Times New Roman" panose="02020603050405020304" pitchFamily="18" charset="0"/>
            </a:endParaRPr>
          </a:p>
          <a:p>
            <a:pPr marL="462458"/>
            <a:r>
              <a:rPr lang="en-US" sz="1400" b="1" dirty="0">
                <a:latin typeface="Arial" panose="020B0604020202020204" pitchFamily="34" charset="0"/>
                <a:ea typeface="Times New Roman" panose="02020603050405020304" pitchFamily="18" charset="0"/>
                <a:cs typeface="Times New Roman" panose="02020603050405020304" pitchFamily="18" charset="0"/>
              </a:rPr>
              <a:t>19% No Party Preference	54,255</a:t>
            </a:r>
            <a:endParaRPr lang="en-US" sz="1400" dirty="0">
              <a:latin typeface="Arial" panose="020B0604020202020204" pitchFamily="34" charset="0"/>
              <a:ea typeface="Times New Roman" panose="02020603050405020304" pitchFamily="18" charset="0"/>
              <a:cs typeface="Times New Roman" panose="02020603050405020304" pitchFamily="18" charset="0"/>
            </a:endParaRPr>
          </a:p>
          <a:p>
            <a:pPr marL="462458"/>
            <a:r>
              <a:rPr lang="en-US" sz="1400" b="1" dirty="0">
                <a:latin typeface="Arial" panose="020B0604020202020204" pitchFamily="34" charset="0"/>
                <a:ea typeface="Times New Roman" panose="02020603050405020304" pitchFamily="18" charset="0"/>
                <a:cs typeface="Times New Roman" panose="02020603050405020304" pitchFamily="18" charset="0"/>
              </a:rPr>
              <a:t>8%</a:t>
            </a:r>
            <a:r>
              <a:rPr lang="en-US" sz="1400" dirty="0">
                <a:latin typeface="Arial" panose="020B0604020202020204" pitchFamily="34" charset="0"/>
                <a:ea typeface="Times New Roman" panose="02020603050405020304" pitchFamily="18" charset="0"/>
                <a:cs typeface="Times New Roman" panose="02020603050405020304" pitchFamily="18" charset="0"/>
              </a:rPr>
              <a:t> belong to other “qualified” political parties (Green, American Independent, Libertarian, Peace and Freedom)</a:t>
            </a:r>
          </a:p>
          <a:p>
            <a:pPr marL="462458"/>
            <a:r>
              <a:rPr lang="en-US" sz="1400" dirty="0">
                <a:latin typeface="Arial" panose="020B0604020202020204" pitchFamily="34" charset="0"/>
                <a:ea typeface="Times New Roman" panose="02020603050405020304" pitchFamily="18" charset="0"/>
                <a:cs typeface="Times New Roman" panose="02020603050405020304" pitchFamily="18" charset="0"/>
              </a:rPr>
              <a:t>miscellaneous parties attempting to qualify (Reform Party, Communist Party, etc.)</a:t>
            </a:r>
          </a:p>
          <a:p>
            <a:endParaRPr lang="en-US" dirty="0"/>
          </a:p>
        </p:txBody>
      </p:sp>
      <p:sp>
        <p:nvSpPr>
          <p:cNvPr id="4" name="Slide Number Placeholder 3"/>
          <p:cNvSpPr>
            <a:spLocks noGrp="1"/>
          </p:cNvSpPr>
          <p:nvPr>
            <p:ph type="sldNum" sz="quarter" idx="5"/>
          </p:nvPr>
        </p:nvSpPr>
        <p:spPr/>
        <p:txBody>
          <a:bodyPr/>
          <a:lstStyle/>
          <a:p>
            <a:pPr defTabSz="924916">
              <a:defRPr/>
            </a:pPr>
            <a:fld id="{67E4392C-2B4B-48D6-93AB-A6BA1F0F6B80}" type="slidenum">
              <a:rPr lang="en-US">
                <a:solidFill>
                  <a:prstClr val="black"/>
                </a:solidFill>
                <a:latin typeface="Aptos" panose="02110004020202020204"/>
              </a:rPr>
              <a:pPr defTabSz="924916">
                <a:defRPr/>
              </a:pPr>
              <a:t>4</a:t>
            </a:fld>
            <a:endParaRPr lang="en-US">
              <a:solidFill>
                <a:prstClr val="black"/>
              </a:solidFill>
              <a:latin typeface="Aptos" panose="02110004020202020204"/>
            </a:endParaRPr>
          </a:p>
        </p:txBody>
      </p:sp>
    </p:spTree>
    <p:extLst>
      <p:ext uri="{BB962C8B-B14F-4D97-AF65-F5344CB8AC3E}">
        <p14:creationId xmlns:p14="http://schemas.microsoft.com/office/powerpoint/2010/main" val="1373060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sz="1400" dirty="0">
                <a:latin typeface="Arial" panose="020B0604020202020204" pitchFamily="34" charset="0"/>
                <a:ea typeface="Times New Roman" panose="02020603050405020304" pitchFamily="18" charset="0"/>
                <a:cs typeface="Times New Roman" panose="02020603050405020304" pitchFamily="18" charset="0"/>
              </a:rPr>
              <a:t>Out of 58 counties, Placer County is now the </a:t>
            </a:r>
            <a:r>
              <a:rPr lang="en-US" sz="1400" b="1" dirty="0">
                <a:latin typeface="Arial" panose="020B0604020202020204" pitchFamily="34" charset="0"/>
                <a:ea typeface="Times New Roman" panose="02020603050405020304" pitchFamily="18" charset="0"/>
                <a:cs typeface="Times New Roman" panose="02020603050405020304" pitchFamily="18" charset="0"/>
              </a:rPr>
              <a:t>17</a:t>
            </a:r>
            <a:r>
              <a:rPr lang="en-US" sz="1400" b="1" baseline="30000" dirty="0">
                <a:latin typeface="Arial" panose="020B0604020202020204" pitchFamily="34" charset="0"/>
                <a:ea typeface="Times New Roman" panose="02020603050405020304" pitchFamily="18" charset="0"/>
                <a:cs typeface="Times New Roman" panose="02020603050405020304" pitchFamily="18" charset="0"/>
              </a:rPr>
              <a:t>th</a:t>
            </a:r>
            <a:r>
              <a:rPr lang="en-US" sz="1400" b="1" dirty="0">
                <a:latin typeface="Arial" panose="020B0604020202020204" pitchFamily="34" charset="0"/>
                <a:ea typeface="Times New Roman" panose="02020603050405020304" pitchFamily="18" charset="0"/>
                <a:cs typeface="Times New Roman" panose="02020603050405020304" pitchFamily="18" charset="0"/>
              </a:rPr>
              <a:t> largest county</a:t>
            </a:r>
            <a:r>
              <a:rPr lang="en-US" sz="1400" dirty="0">
                <a:latin typeface="Arial" panose="020B0604020202020204" pitchFamily="34" charset="0"/>
                <a:ea typeface="Times New Roman" panose="02020603050405020304" pitchFamily="18" charset="0"/>
                <a:cs typeface="Times New Roman" panose="02020603050405020304" pitchFamily="18" charset="0"/>
              </a:rPr>
              <a:t> in voter registration in California.</a:t>
            </a:r>
          </a:p>
          <a:p>
            <a:endParaRPr lang="en-US" sz="1400" dirty="0">
              <a:latin typeface="Arial" panose="020B0604020202020204" pitchFamily="34" charset="0"/>
              <a:ea typeface="Times New Roman" panose="02020603050405020304" pitchFamily="18" charset="0"/>
              <a:cs typeface="Times New Roman" panose="02020603050405020304" pitchFamily="18" charset="0"/>
            </a:endParaRPr>
          </a:p>
          <a:p>
            <a:r>
              <a:rPr lang="en-US" sz="1400" dirty="0">
                <a:latin typeface="Arial" panose="020B0604020202020204" pitchFamily="34" charset="0"/>
                <a:ea typeface="Times New Roman" panose="02020603050405020304" pitchFamily="18" charset="0"/>
                <a:cs typeface="Times New Roman" panose="02020603050405020304" pitchFamily="18" charset="0"/>
              </a:rPr>
              <a:t>We are also very close to the </a:t>
            </a:r>
            <a:r>
              <a:rPr lang="en-US" sz="1400" b="1" dirty="0">
                <a:latin typeface="Arial" panose="020B0604020202020204" pitchFamily="34" charset="0"/>
                <a:ea typeface="Times New Roman" panose="02020603050405020304" pitchFamily="18" charset="0"/>
                <a:cs typeface="Times New Roman" panose="02020603050405020304" pitchFamily="18" charset="0"/>
              </a:rPr>
              <a:t>top 5% of largest counties</a:t>
            </a:r>
            <a:r>
              <a:rPr lang="en-US" sz="1400" dirty="0">
                <a:latin typeface="Arial" panose="020B0604020202020204" pitchFamily="34" charset="0"/>
                <a:ea typeface="Times New Roman" panose="02020603050405020304" pitchFamily="18" charset="0"/>
                <a:cs typeface="Times New Roman" panose="02020603050405020304" pitchFamily="18" charset="0"/>
              </a:rPr>
              <a:t> in the nation.</a:t>
            </a:r>
          </a:p>
          <a:p>
            <a:endParaRPr lang="en-US" sz="1400" dirty="0">
              <a:latin typeface="Arial" panose="020B0604020202020204" pitchFamily="34" charset="0"/>
              <a:ea typeface="Times New Roman" panose="02020603050405020304" pitchFamily="18" charset="0"/>
              <a:cs typeface="Times New Roman" panose="02020603050405020304" pitchFamily="18" charset="0"/>
            </a:endParaRPr>
          </a:p>
          <a:p>
            <a:r>
              <a:rPr lang="en-US" sz="1400" dirty="0">
                <a:latin typeface="Arial" panose="020B0604020202020204" pitchFamily="34" charset="0"/>
                <a:ea typeface="Times New Roman" panose="02020603050405020304" pitchFamily="18" charset="0"/>
                <a:cs typeface="Times New Roman" panose="02020603050405020304" pitchFamily="18" charset="0"/>
              </a:rPr>
              <a:t>We now have the </a:t>
            </a:r>
            <a:r>
              <a:rPr lang="en-US" sz="1400" b="1" dirty="0">
                <a:latin typeface="Arial" panose="020B0604020202020204" pitchFamily="34" charset="0"/>
                <a:ea typeface="Times New Roman" panose="02020603050405020304" pitchFamily="18" charset="0"/>
                <a:cs typeface="Times New Roman" panose="02020603050405020304" pitchFamily="18" charset="0"/>
              </a:rPr>
              <a:t>3</a:t>
            </a:r>
            <a:r>
              <a:rPr lang="en-US" sz="1400" b="1" baseline="30000" dirty="0">
                <a:latin typeface="Arial" panose="020B0604020202020204" pitchFamily="34" charset="0"/>
                <a:ea typeface="Times New Roman" panose="02020603050405020304" pitchFamily="18" charset="0"/>
                <a:cs typeface="Times New Roman" panose="02020603050405020304" pitchFamily="18" charset="0"/>
              </a:rPr>
              <a:t>rd</a:t>
            </a:r>
            <a:r>
              <a:rPr lang="en-US" sz="1400" b="1" dirty="0">
                <a:latin typeface="Arial" panose="020B0604020202020204" pitchFamily="34" charset="0"/>
                <a:ea typeface="Times New Roman" panose="02020603050405020304" pitchFamily="18" charset="0"/>
                <a:cs typeface="Times New Roman" panose="02020603050405020304" pitchFamily="18" charset="0"/>
              </a:rPr>
              <a:t> highest percentage of eligible voters who are registered</a:t>
            </a:r>
            <a:r>
              <a:rPr lang="en-US" sz="1400" dirty="0">
                <a:latin typeface="Arial" panose="020B0604020202020204" pitchFamily="34" charset="0"/>
                <a:ea typeface="Times New Roman" panose="02020603050405020304" pitchFamily="18" charset="0"/>
                <a:cs typeface="Times New Roman" panose="02020603050405020304" pitchFamily="18" charset="0"/>
              </a:rPr>
              <a:t> in California.</a:t>
            </a:r>
          </a:p>
          <a:p>
            <a:r>
              <a:rPr lang="en-US" sz="1400" b="1" dirty="0">
                <a:latin typeface="Arial" panose="020B0604020202020204" pitchFamily="34" charset="0"/>
                <a:ea typeface="Times New Roman" panose="02020603050405020304" pitchFamily="18" charset="0"/>
                <a:cs typeface="Times New Roman" panose="02020603050405020304" pitchFamily="18" charset="0"/>
              </a:rPr>
              <a:t>Over 93%</a:t>
            </a:r>
            <a:r>
              <a:rPr lang="en-US" sz="1400" dirty="0">
                <a:latin typeface="Arial" panose="020B0604020202020204" pitchFamily="34" charset="0"/>
                <a:ea typeface="Times New Roman" panose="02020603050405020304" pitchFamily="18" charset="0"/>
                <a:cs typeface="Times New Roman" panose="02020603050405020304" pitchFamily="18" charset="0"/>
              </a:rPr>
              <a:t> of our eligible voters are registered.</a:t>
            </a:r>
          </a:p>
          <a:p>
            <a:endParaRPr lang="en-US" sz="1400" dirty="0"/>
          </a:p>
        </p:txBody>
      </p:sp>
      <p:sp>
        <p:nvSpPr>
          <p:cNvPr id="4" name="Slide Number Placeholder 3"/>
          <p:cNvSpPr>
            <a:spLocks noGrp="1"/>
          </p:cNvSpPr>
          <p:nvPr>
            <p:ph type="sldNum" sz="quarter" idx="5"/>
          </p:nvPr>
        </p:nvSpPr>
        <p:spPr/>
        <p:txBody>
          <a:bodyPr/>
          <a:lstStyle/>
          <a:p>
            <a:pPr defTabSz="924916">
              <a:defRPr/>
            </a:pPr>
            <a:fld id="{67E4392C-2B4B-48D6-93AB-A6BA1F0F6B80}" type="slidenum">
              <a:rPr lang="en-US">
                <a:solidFill>
                  <a:prstClr val="black"/>
                </a:solidFill>
                <a:latin typeface="Aptos" panose="02110004020202020204"/>
              </a:rPr>
              <a:pPr defTabSz="924916">
                <a:defRPr/>
              </a:pPr>
              <a:t>5</a:t>
            </a:fld>
            <a:endParaRPr lang="en-US">
              <a:solidFill>
                <a:prstClr val="black"/>
              </a:solidFill>
              <a:latin typeface="Aptos" panose="02110004020202020204"/>
            </a:endParaRPr>
          </a:p>
        </p:txBody>
      </p:sp>
    </p:spTree>
    <p:extLst>
      <p:ext uri="{BB962C8B-B14F-4D97-AF65-F5344CB8AC3E}">
        <p14:creationId xmlns:p14="http://schemas.microsoft.com/office/powerpoint/2010/main" val="323781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a:xfrm>
            <a:off x="695008" y="4444861"/>
            <a:ext cx="5659345" cy="4222206"/>
          </a:xfrm>
        </p:spPr>
        <p:txBody>
          <a:bodyPr/>
          <a:lstStyle/>
          <a:p>
            <a:pPr marL="117221"/>
            <a:r>
              <a:rPr lang="en-US" sz="1400" dirty="0">
                <a:latin typeface="Arial" panose="020B0604020202020204" pitchFamily="34" charset="0"/>
                <a:ea typeface="Times New Roman" panose="02020603050405020304" pitchFamily="18" charset="0"/>
                <a:cs typeface="Times New Roman" panose="02020603050405020304" pitchFamily="18" charset="0"/>
              </a:rPr>
              <a:t>This election was historically lower in turnout at a little over </a:t>
            </a:r>
            <a:r>
              <a:rPr lang="en-US" sz="1400" b="1" dirty="0">
                <a:latin typeface="Arial" panose="020B0604020202020204" pitchFamily="34" charset="0"/>
                <a:ea typeface="Times New Roman" panose="02020603050405020304" pitchFamily="18" charset="0"/>
                <a:cs typeface="Times New Roman" panose="02020603050405020304" pitchFamily="18" charset="0"/>
              </a:rPr>
              <a:t>48.3%</a:t>
            </a:r>
            <a:r>
              <a:rPr lang="en-US" sz="1400" dirty="0">
                <a:latin typeface="Arial" panose="020B0604020202020204" pitchFamily="34" charset="0"/>
                <a:ea typeface="Times New Roman" panose="02020603050405020304" pitchFamily="18" charset="0"/>
                <a:cs typeface="Times New Roman" panose="02020603050405020304" pitchFamily="18" charset="0"/>
              </a:rPr>
              <a:t>. Usually in Placer we see a </a:t>
            </a:r>
            <a:r>
              <a:rPr lang="en-US" sz="1400" b="1" dirty="0">
                <a:latin typeface="Arial" panose="020B0604020202020204" pitchFamily="34" charset="0"/>
                <a:ea typeface="Times New Roman" panose="02020603050405020304" pitchFamily="18" charset="0"/>
                <a:cs typeface="Times New Roman" panose="02020603050405020304" pitchFamily="18" charset="0"/>
              </a:rPr>
              <a:t>55% </a:t>
            </a:r>
            <a:r>
              <a:rPr lang="en-US" sz="1400" dirty="0">
                <a:latin typeface="Arial" panose="020B0604020202020204" pitchFamily="34" charset="0"/>
                <a:ea typeface="Times New Roman" panose="02020603050405020304" pitchFamily="18" charset="0"/>
                <a:cs typeface="Times New Roman" panose="02020603050405020304" pitchFamily="18" charset="0"/>
              </a:rPr>
              <a:t>to</a:t>
            </a:r>
            <a:r>
              <a:rPr lang="en-US" sz="1400" b="1" dirty="0">
                <a:latin typeface="Arial" panose="020B0604020202020204" pitchFamily="34" charset="0"/>
                <a:ea typeface="Times New Roman" panose="02020603050405020304" pitchFamily="18" charset="0"/>
                <a:cs typeface="Times New Roman" panose="02020603050405020304" pitchFamily="18" charset="0"/>
              </a:rPr>
              <a:t> 60%</a:t>
            </a:r>
            <a:r>
              <a:rPr lang="en-US" sz="1400" dirty="0">
                <a:latin typeface="Arial" panose="020B0604020202020204" pitchFamily="34" charset="0"/>
                <a:ea typeface="Times New Roman" panose="02020603050405020304" pitchFamily="18" charset="0"/>
                <a:cs typeface="Times New Roman" panose="02020603050405020304" pitchFamily="18" charset="0"/>
              </a:rPr>
              <a:t> in a presidential primary election.</a:t>
            </a:r>
          </a:p>
          <a:p>
            <a:pPr marL="117221"/>
            <a:endParaRPr lang="en-US" sz="1400" dirty="0">
              <a:latin typeface="Arial" panose="020B0604020202020204" pitchFamily="34" charset="0"/>
              <a:ea typeface="Times New Roman" panose="02020603050405020304" pitchFamily="18" charset="0"/>
              <a:cs typeface="Times New Roman" panose="02020603050405020304" pitchFamily="18" charset="0"/>
            </a:endParaRPr>
          </a:p>
          <a:p>
            <a:pPr marL="117221"/>
            <a:r>
              <a:rPr lang="en-US" sz="1400" dirty="0">
                <a:latin typeface="Arial" panose="020B0604020202020204" pitchFamily="34" charset="0"/>
                <a:ea typeface="Times New Roman" panose="02020603050405020304" pitchFamily="18" charset="0"/>
                <a:cs typeface="Times New Roman" panose="02020603050405020304" pitchFamily="18" charset="0"/>
              </a:rPr>
              <a:t>Even though turnout was light, we still have higher turnout than most other counties in California.</a:t>
            </a:r>
          </a:p>
          <a:p>
            <a:pPr marL="525083" lvl="2" indent="-289036">
              <a:buFont typeface="Arial" panose="020B0604020202020204" pitchFamily="34" charset="0"/>
              <a:buChar char="•"/>
              <a:tabLst>
                <a:tab pos="236047" algn="l"/>
              </a:tabLst>
            </a:pPr>
            <a:r>
              <a:rPr lang="en-US" sz="1400" dirty="0">
                <a:latin typeface="Arial" panose="020B0604020202020204" pitchFamily="34" charset="0"/>
                <a:ea typeface="Times New Roman" panose="02020603050405020304" pitchFamily="18" charset="0"/>
                <a:cs typeface="Times New Roman" panose="02020603050405020304" pitchFamily="18" charset="0"/>
              </a:rPr>
              <a:t>The </a:t>
            </a:r>
            <a:r>
              <a:rPr lang="en-US" sz="1400" b="1" dirty="0">
                <a:latin typeface="Arial" panose="020B0604020202020204" pitchFamily="34" charset="0"/>
                <a:ea typeface="Times New Roman" panose="02020603050405020304" pitchFamily="18" charset="0"/>
                <a:cs typeface="Times New Roman" panose="02020603050405020304" pitchFamily="18" charset="0"/>
              </a:rPr>
              <a:t>state turnout was 35%</a:t>
            </a:r>
            <a:r>
              <a:rPr lang="en-US" sz="1400" dirty="0">
                <a:latin typeface="Arial" panose="020B0604020202020204" pitchFamily="34" charset="0"/>
                <a:ea typeface="Times New Roman" panose="02020603050405020304" pitchFamily="18" charset="0"/>
                <a:cs typeface="Times New Roman" panose="02020603050405020304" pitchFamily="18" charset="0"/>
              </a:rPr>
              <a:t>, so we are beating the state by </a:t>
            </a:r>
            <a:r>
              <a:rPr lang="en-US" sz="1400" b="1" dirty="0">
                <a:latin typeface="Arial" panose="020B0604020202020204" pitchFamily="34" charset="0"/>
                <a:ea typeface="Times New Roman" panose="02020603050405020304" pitchFamily="18" charset="0"/>
                <a:cs typeface="Times New Roman" panose="02020603050405020304" pitchFamily="18" charset="0"/>
              </a:rPr>
              <a:t>almost 13 percentage points</a:t>
            </a:r>
            <a:r>
              <a:rPr lang="en-US" sz="1400" dirty="0">
                <a:latin typeface="Arial" panose="020B0604020202020204" pitchFamily="34" charset="0"/>
                <a:ea typeface="Times New Roman" panose="02020603050405020304" pitchFamily="18" charset="0"/>
                <a:cs typeface="Times New Roman" panose="02020603050405020304" pitchFamily="18" charset="0"/>
              </a:rPr>
              <a:t>.</a:t>
            </a:r>
          </a:p>
          <a:p>
            <a:pPr marL="525083" lvl="2" indent="-289036">
              <a:buFont typeface="Arial" panose="020B0604020202020204" pitchFamily="34" charset="0"/>
              <a:buChar char="•"/>
              <a:tabLst>
                <a:tab pos="236047" algn="l"/>
              </a:tabLst>
            </a:pPr>
            <a:r>
              <a:rPr lang="en-US" sz="1400" dirty="0">
                <a:latin typeface="Arial" panose="020B0604020202020204" pitchFamily="34" charset="0"/>
                <a:ea typeface="Times New Roman" panose="02020603050405020304" pitchFamily="18" charset="0"/>
                <a:cs typeface="Times New Roman" panose="02020603050405020304" pitchFamily="18" charset="0"/>
              </a:rPr>
              <a:t>Out of California’s 58 counties, our turnout is currently </a:t>
            </a:r>
            <a:r>
              <a:rPr lang="en-US" sz="1400" b="1" dirty="0">
                <a:latin typeface="Arial" panose="020B0604020202020204" pitchFamily="34" charset="0"/>
                <a:ea typeface="Times New Roman" panose="02020603050405020304" pitchFamily="18" charset="0"/>
                <a:cs typeface="Times New Roman" panose="02020603050405020304" pitchFamily="18" charset="0"/>
              </a:rPr>
              <a:t>16</a:t>
            </a:r>
            <a:r>
              <a:rPr lang="en-US" sz="1400" b="1" baseline="30000" dirty="0">
                <a:latin typeface="Arial" panose="020B0604020202020204" pitchFamily="34" charset="0"/>
                <a:ea typeface="Times New Roman" panose="02020603050405020304" pitchFamily="18" charset="0"/>
                <a:cs typeface="Times New Roman" panose="02020603050405020304" pitchFamily="18" charset="0"/>
              </a:rPr>
              <a:t>th</a:t>
            </a:r>
            <a:r>
              <a:rPr lang="en-US" sz="1400" b="1" dirty="0">
                <a:latin typeface="Arial" panose="020B0604020202020204" pitchFamily="34" charset="0"/>
                <a:ea typeface="Times New Roman" panose="02020603050405020304" pitchFamily="18" charset="0"/>
                <a:cs typeface="Times New Roman" panose="02020603050405020304" pitchFamily="18" charset="0"/>
              </a:rPr>
              <a:t> highest.</a:t>
            </a:r>
            <a:endParaRPr lang="en-US" sz="1400" dirty="0">
              <a:latin typeface="Arial" panose="020B0604020202020204" pitchFamily="34" charset="0"/>
              <a:ea typeface="Times New Roman" panose="02020603050405020304" pitchFamily="18" charset="0"/>
              <a:cs typeface="Times New Roman" panose="02020603050405020304" pitchFamily="18" charset="0"/>
            </a:endParaRPr>
          </a:p>
          <a:p>
            <a:pPr marL="525083" lvl="2" indent="-289036">
              <a:buFont typeface="Arial" panose="020B0604020202020204" pitchFamily="34" charset="0"/>
              <a:buChar char="•"/>
              <a:tabLst>
                <a:tab pos="236047" algn="l"/>
              </a:tabLst>
            </a:pPr>
            <a:r>
              <a:rPr lang="en-US" sz="1400" dirty="0">
                <a:latin typeface="Arial" panose="020B0604020202020204" pitchFamily="34" charset="0"/>
                <a:ea typeface="Times New Roman" panose="02020603050405020304" pitchFamily="18" charset="0"/>
                <a:cs typeface="Times New Roman" panose="02020603050405020304" pitchFamily="18" charset="0"/>
              </a:rPr>
              <a:t>Of counties our size or larger, only </a:t>
            </a:r>
            <a:r>
              <a:rPr lang="en-US" sz="1400" b="1" dirty="0">
                <a:latin typeface="Arial" panose="020B0604020202020204" pitchFamily="34" charset="0"/>
                <a:ea typeface="Times New Roman" panose="02020603050405020304" pitchFamily="18" charset="0"/>
                <a:cs typeface="Times New Roman" panose="02020603050405020304" pitchFamily="18" charset="0"/>
              </a:rPr>
              <a:t>Sonoma County</a:t>
            </a:r>
            <a:r>
              <a:rPr lang="en-US" sz="1400" dirty="0">
                <a:latin typeface="Arial" panose="020B0604020202020204" pitchFamily="34" charset="0"/>
                <a:ea typeface="Times New Roman" panose="02020603050405020304" pitchFamily="18" charset="0"/>
                <a:cs typeface="Times New Roman" panose="02020603050405020304" pitchFamily="18" charset="0"/>
              </a:rPr>
              <a:t> has a higher turnout at </a:t>
            </a:r>
            <a:r>
              <a:rPr lang="en-US" sz="1400" b="1" dirty="0">
                <a:latin typeface="Arial" panose="020B0604020202020204" pitchFamily="34" charset="0"/>
                <a:ea typeface="Times New Roman" panose="02020603050405020304" pitchFamily="18" charset="0"/>
                <a:cs typeface="Times New Roman" panose="02020603050405020304" pitchFamily="18" charset="0"/>
              </a:rPr>
              <a:t>50.2%.</a:t>
            </a:r>
            <a:endParaRPr lang="en-US" sz="1400" dirty="0">
              <a:latin typeface="Arial" panose="020B0604020202020204" pitchFamily="34" charset="0"/>
              <a:ea typeface="Times New Roman" panose="02020603050405020304" pitchFamily="18" charset="0"/>
              <a:cs typeface="Times New Roman" panose="02020603050405020304" pitchFamily="18" charset="0"/>
            </a:endParaRPr>
          </a:p>
          <a:p>
            <a:pPr marL="810907" lvl="2" indent="-289036">
              <a:buFont typeface="Courier New" panose="02070309020205020404" pitchFamily="49" charset="0"/>
              <a:buChar char="o"/>
            </a:pPr>
            <a:r>
              <a:rPr lang="en-US" sz="1400" dirty="0">
                <a:latin typeface="Arial" panose="020B0604020202020204" pitchFamily="34" charset="0"/>
                <a:ea typeface="Times New Roman" panose="02020603050405020304" pitchFamily="18" charset="0"/>
                <a:cs typeface="Times New Roman" panose="02020603050405020304" pitchFamily="18" charset="0"/>
              </a:rPr>
              <a:t>We attribute our lower-than-average turnout to the fact that the presidential contests were essentially non-contested by the time Super Tuesday rolled around.</a:t>
            </a:r>
          </a:p>
          <a:p>
            <a:endParaRPr lang="en-US" dirty="0"/>
          </a:p>
        </p:txBody>
      </p:sp>
      <p:sp>
        <p:nvSpPr>
          <p:cNvPr id="4" name="Slide Number Placeholder 3"/>
          <p:cNvSpPr>
            <a:spLocks noGrp="1"/>
          </p:cNvSpPr>
          <p:nvPr>
            <p:ph type="sldNum" sz="quarter" idx="5"/>
          </p:nvPr>
        </p:nvSpPr>
        <p:spPr/>
        <p:txBody>
          <a:bodyPr/>
          <a:lstStyle/>
          <a:p>
            <a:pPr defTabSz="924916">
              <a:defRPr/>
            </a:pPr>
            <a:fld id="{67E4392C-2B4B-48D6-93AB-A6BA1F0F6B80}" type="slidenum">
              <a:rPr lang="en-US">
                <a:solidFill>
                  <a:prstClr val="black"/>
                </a:solidFill>
                <a:latin typeface="Aptos" panose="02110004020202020204"/>
              </a:rPr>
              <a:pPr defTabSz="924916">
                <a:defRPr/>
              </a:pPr>
              <a:t>6</a:t>
            </a:fld>
            <a:endParaRPr lang="en-US">
              <a:solidFill>
                <a:prstClr val="black"/>
              </a:solidFill>
              <a:latin typeface="Aptos" panose="02110004020202020204"/>
            </a:endParaRPr>
          </a:p>
        </p:txBody>
      </p:sp>
    </p:spTree>
    <p:extLst>
      <p:ext uri="{BB962C8B-B14F-4D97-AF65-F5344CB8AC3E}">
        <p14:creationId xmlns:p14="http://schemas.microsoft.com/office/powerpoint/2010/main" val="605839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a:xfrm>
            <a:off x="695008" y="4444861"/>
            <a:ext cx="5560060" cy="4327807"/>
          </a:xfrm>
        </p:spPr>
        <p:txBody>
          <a:bodyPr/>
          <a:lstStyle/>
          <a:p>
            <a:r>
              <a:rPr lang="en-US" sz="1400" dirty="0">
                <a:latin typeface="Arial" panose="020B0604020202020204" pitchFamily="34" charset="0"/>
                <a:ea typeface="Times New Roman" panose="02020603050405020304" pitchFamily="18" charset="0"/>
                <a:cs typeface="Times New Roman" panose="02020603050405020304" pitchFamily="18" charset="0"/>
              </a:rPr>
              <a:t>Our turnout was </a:t>
            </a:r>
            <a:r>
              <a:rPr lang="en-US" sz="1400" b="1" dirty="0">
                <a:latin typeface="Arial" panose="020B0604020202020204" pitchFamily="34" charset="0"/>
                <a:ea typeface="Times New Roman" panose="02020603050405020304" pitchFamily="18" charset="0"/>
                <a:cs typeface="Times New Roman" panose="02020603050405020304" pitchFamily="18" charset="0"/>
              </a:rPr>
              <a:t>48.3%</a:t>
            </a:r>
            <a:r>
              <a:rPr lang="en-US" sz="1400" dirty="0">
                <a:latin typeface="Arial" panose="020B0604020202020204" pitchFamily="34" charset="0"/>
                <a:ea typeface="Times New Roman" panose="02020603050405020304" pitchFamily="18" charset="0"/>
                <a:cs typeface="Times New Roman" panose="02020603050405020304" pitchFamily="18" charset="0"/>
              </a:rPr>
              <a:t>, with almost </a:t>
            </a:r>
            <a:r>
              <a:rPr lang="en-US" sz="1400" b="1" dirty="0">
                <a:latin typeface="Arial" panose="020B0604020202020204" pitchFamily="34" charset="0"/>
                <a:ea typeface="Times New Roman" panose="02020603050405020304" pitchFamily="18" charset="0"/>
                <a:cs typeface="Times New Roman" panose="02020603050405020304" pitchFamily="18" charset="0"/>
              </a:rPr>
              <a:t>135,869</a:t>
            </a:r>
            <a:r>
              <a:rPr lang="en-US" sz="1400" dirty="0">
                <a:latin typeface="Arial" panose="020B0604020202020204" pitchFamily="34" charset="0"/>
                <a:ea typeface="Times New Roman" panose="02020603050405020304" pitchFamily="18" charset="0"/>
                <a:cs typeface="Times New Roman" panose="02020603050405020304" pitchFamily="18" charset="0"/>
              </a:rPr>
              <a:t> ballots cast:</a:t>
            </a:r>
          </a:p>
          <a:p>
            <a:pPr marL="346843" indent="-346843">
              <a:buFont typeface="Symbol" panose="05050102010706020507" pitchFamily="18" charset="2"/>
              <a:buChar char=""/>
            </a:pPr>
            <a:r>
              <a:rPr lang="en-US" sz="1400" b="1" dirty="0">
                <a:latin typeface="Arial" panose="020B0604020202020204" pitchFamily="34" charset="0"/>
                <a:ea typeface="Times New Roman" panose="02020603050405020304" pitchFamily="18" charset="0"/>
                <a:cs typeface="Times New Roman" panose="02020603050405020304" pitchFamily="18" charset="0"/>
              </a:rPr>
              <a:t>15,295</a:t>
            </a:r>
            <a:r>
              <a:rPr lang="en-US" sz="1400" dirty="0">
                <a:latin typeface="Arial" panose="020B0604020202020204" pitchFamily="34" charset="0"/>
                <a:ea typeface="Times New Roman" panose="02020603050405020304" pitchFamily="18" charset="0"/>
                <a:cs typeface="Times New Roman" panose="02020603050405020304" pitchFamily="18" charset="0"/>
              </a:rPr>
              <a:t> vote center ballots (including provisions)</a:t>
            </a:r>
          </a:p>
          <a:p>
            <a:pPr marL="346843" indent="-346843">
              <a:buFont typeface="Symbol" panose="05050102010706020507" pitchFamily="18" charset="2"/>
              <a:buChar char=""/>
            </a:pPr>
            <a:r>
              <a:rPr lang="en-US" sz="1400" b="1" dirty="0">
                <a:latin typeface="Arial" panose="020B0604020202020204" pitchFamily="34" charset="0"/>
                <a:ea typeface="Times New Roman" panose="02020603050405020304" pitchFamily="18" charset="0"/>
                <a:cs typeface="Times New Roman" panose="02020603050405020304" pitchFamily="18" charset="0"/>
              </a:rPr>
              <a:t>120,574 </a:t>
            </a:r>
            <a:r>
              <a:rPr lang="en-US" sz="1400" dirty="0">
                <a:latin typeface="Arial" panose="020B0604020202020204" pitchFamily="34" charset="0"/>
                <a:ea typeface="Times New Roman" panose="02020603050405020304" pitchFamily="18" charset="0"/>
                <a:cs typeface="Times New Roman" panose="02020603050405020304" pitchFamily="18" charset="0"/>
              </a:rPr>
              <a:t>vote-by-mail ballots</a:t>
            </a:r>
          </a:p>
          <a:p>
            <a:pPr marL="751494" lvl="1" indent="-289036">
              <a:buFont typeface="Courier New" panose="02070309020205020404" pitchFamily="49" charset="0"/>
              <a:buChar char="o"/>
            </a:pPr>
            <a:r>
              <a:rPr lang="en-US" sz="1400" b="1" dirty="0">
                <a:latin typeface="Arial" panose="020B0604020202020204" pitchFamily="34" charset="0"/>
                <a:ea typeface="Times New Roman" panose="02020603050405020304" pitchFamily="18" charset="0"/>
                <a:cs typeface="Times New Roman" panose="02020603050405020304" pitchFamily="18" charset="0"/>
              </a:rPr>
              <a:t>8 </a:t>
            </a:r>
            <a:r>
              <a:rPr lang="en-US" sz="1400" dirty="0">
                <a:latin typeface="Arial" panose="020B0604020202020204" pitchFamily="34" charset="0"/>
                <a:ea typeface="Times New Roman" panose="02020603050405020304" pitchFamily="18" charset="0"/>
                <a:cs typeface="Times New Roman" panose="02020603050405020304" pitchFamily="18" charset="0"/>
              </a:rPr>
              <a:t>voters that used RAVBM.</a:t>
            </a:r>
          </a:p>
          <a:p>
            <a:pPr marL="751494" lvl="1" indent="-289036">
              <a:buFont typeface="Courier New" panose="02070309020205020404" pitchFamily="49" charset="0"/>
              <a:buChar char="o"/>
            </a:pPr>
            <a:r>
              <a:rPr lang="en-US" sz="1400" b="1" dirty="0">
                <a:latin typeface="Arial" panose="020B0604020202020204" pitchFamily="34" charset="0"/>
                <a:ea typeface="Times New Roman" panose="02020603050405020304" pitchFamily="18" charset="0"/>
                <a:cs typeface="Times New Roman" panose="02020603050405020304" pitchFamily="18" charset="0"/>
              </a:rPr>
              <a:t>86</a:t>
            </a:r>
            <a:r>
              <a:rPr lang="en-US" sz="1400" dirty="0">
                <a:latin typeface="Arial" panose="020B0604020202020204" pitchFamily="34" charset="0"/>
                <a:ea typeface="Times New Roman" panose="02020603050405020304" pitchFamily="18" charset="0"/>
                <a:cs typeface="Times New Roman" panose="02020603050405020304" pitchFamily="18" charset="0"/>
              </a:rPr>
              <a:t> UOCAVA voters used RAVBM.</a:t>
            </a:r>
          </a:p>
          <a:p>
            <a:pPr marL="751494" lvl="1" indent="-289036">
              <a:buFont typeface="Courier New" panose="02070309020205020404" pitchFamily="49" charset="0"/>
              <a:buChar char="o"/>
            </a:pPr>
            <a:r>
              <a:rPr lang="en-US" sz="1400" b="1" dirty="0">
                <a:latin typeface="Arial" panose="020B0604020202020204" pitchFamily="34" charset="0"/>
                <a:ea typeface="Times New Roman" panose="02020603050405020304" pitchFamily="18" charset="0"/>
                <a:cs typeface="Times New Roman" panose="02020603050405020304" pitchFamily="18" charset="0"/>
              </a:rPr>
              <a:t>104 </a:t>
            </a:r>
            <a:r>
              <a:rPr lang="en-US" sz="1400" dirty="0">
                <a:latin typeface="Arial" panose="020B0604020202020204" pitchFamily="34" charset="0"/>
                <a:ea typeface="Times New Roman" panose="02020603050405020304" pitchFamily="18" charset="0"/>
                <a:cs typeface="Times New Roman" panose="02020603050405020304" pitchFamily="18" charset="0"/>
              </a:rPr>
              <a:t>provisional ballots were cast; more than 85% of them were qualified to be counted.</a:t>
            </a:r>
          </a:p>
          <a:p>
            <a:pPr marL="751494" lvl="1" indent="-289036">
              <a:buFont typeface="Courier New" panose="02070309020205020404" pitchFamily="49" charset="0"/>
              <a:buChar char="o"/>
            </a:pPr>
            <a:r>
              <a:rPr lang="en-US" sz="1400" b="1" dirty="0">
                <a:latin typeface="Arial" panose="020B0604020202020204" pitchFamily="34" charset="0"/>
                <a:ea typeface="Times New Roman" panose="02020603050405020304" pitchFamily="18" charset="0"/>
                <a:cs typeface="Times New Roman" panose="02020603050405020304" pitchFamily="18" charset="0"/>
              </a:rPr>
              <a:t>446 </a:t>
            </a:r>
            <a:r>
              <a:rPr lang="en-US" sz="1400" dirty="0">
                <a:latin typeface="Arial" panose="020B0604020202020204" pitchFamily="34" charset="0"/>
                <a:ea typeface="Times New Roman" panose="02020603050405020304" pitchFamily="18" charset="0"/>
                <a:cs typeface="Times New Roman" panose="02020603050405020304" pitchFamily="18" charset="0"/>
              </a:rPr>
              <a:t>CVR ballots were cast; more than 97% were qualified to be counted.</a:t>
            </a:r>
          </a:p>
          <a:p>
            <a:pPr marL="751494" lvl="1" indent="-289036">
              <a:buFont typeface="Courier New" panose="02070309020205020404" pitchFamily="49" charset="0"/>
              <a:buChar char="o"/>
            </a:pPr>
            <a:r>
              <a:rPr lang="en-US" sz="1400" dirty="0">
                <a:latin typeface="Arial" panose="020B0604020202020204" pitchFamily="34" charset="0"/>
                <a:ea typeface="Times New Roman" panose="02020603050405020304" pitchFamily="18" charset="0"/>
                <a:cs typeface="Times New Roman" panose="02020603050405020304" pitchFamily="18" charset="0"/>
              </a:rPr>
              <a:t>For this presidential election the Democratic, American Independent, and Libertarian parties were allowing crossover voting; </a:t>
            </a:r>
          </a:p>
          <a:p>
            <a:pPr marL="1156145" lvl="2" indent="-231229">
              <a:buFont typeface="Wingdings" panose="05000000000000000000" pitchFamily="2" charset="2"/>
              <a:buChar char=""/>
            </a:pPr>
            <a:r>
              <a:rPr lang="en-US" sz="1400" b="1" dirty="0">
                <a:latin typeface="Arial" panose="020B0604020202020204" pitchFamily="34" charset="0"/>
                <a:ea typeface="Times New Roman" panose="02020603050405020304" pitchFamily="18" charset="0"/>
                <a:cs typeface="Times New Roman" panose="02020603050405020304" pitchFamily="18" charset="0"/>
              </a:rPr>
              <a:t>2,845</a:t>
            </a:r>
            <a:r>
              <a:rPr lang="en-US" sz="1400" dirty="0">
                <a:latin typeface="Arial" panose="020B0604020202020204" pitchFamily="34" charset="0"/>
                <a:ea typeface="Times New Roman" panose="02020603050405020304" pitchFamily="18" charset="0"/>
                <a:cs typeface="Times New Roman" panose="02020603050405020304" pitchFamily="18" charset="0"/>
              </a:rPr>
              <a:t> Democratic/NPP requested ballots</a:t>
            </a:r>
          </a:p>
          <a:p>
            <a:pPr marL="1156145" lvl="2" indent="-231229">
              <a:buFont typeface="Wingdings" panose="05000000000000000000" pitchFamily="2" charset="2"/>
              <a:buChar char=""/>
            </a:pPr>
            <a:r>
              <a:rPr lang="en-US" sz="1400" b="1" dirty="0">
                <a:latin typeface="Arial" panose="020B0604020202020204" pitchFamily="34" charset="0"/>
                <a:ea typeface="Times New Roman" panose="02020603050405020304" pitchFamily="18" charset="0"/>
                <a:cs typeface="Times New Roman" panose="02020603050405020304" pitchFamily="18" charset="0"/>
              </a:rPr>
              <a:t>707</a:t>
            </a:r>
            <a:r>
              <a:rPr lang="en-US" sz="1400" dirty="0">
                <a:latin typeface="Arial" panose="020B0604020202020204" pitchFamily="34" charset="0"/>
                <a:ea typeface="Times New Roman" panose="02020603050405020304" pitchFamily="18" charset="0"/>
                <a:cs typeface="Times New Roman" panose="02020603050405020304" pitchFamily="18" charset="0"/>
              </a:rPr>
              <a:t> American Independent/NPP requested ballots</a:t>
            </a:r>
          </a:p>
          <a:p>
            <a:pPr marL="1156145" lvl="2" indent="-231229">
              <a:buFont typeface="Wingdings" panose="05000000000000000000" pitchFamily="2" charset="2"/>
              <a:buChar char=""/>
            </a:pPr>
            <a:r>
              <a:rPr lang="en-US" sz="1400" b="1" dirty="0">
                <a:latin typeface="Arial" panose="020B0604020202020204" pitchFamily="34" charset="0"/>
                <a:ea typeface="Times New Roman" panose="02020603050405020304" pitchFamily="18" charset="0"/>
                <a:cs typeface="Times New Roman" panose="02020603050405020304" pitchFamily="18" charset="0"/>
              </a:rPr>
              <a:t>133</a:t>
            </a:r>
            <a:r>
              <a:rPr lang="en-US" sz="1400" dirty="0">
                <a:latin typeface="Arial" panose="020B0604020202020204" pitchFamily="34" charset="0"/>
                <a:ea typeface="Times New Roman" panose="02020603050405020304" pitchFamily="18" charset="0"/>
                <a:cs typeface="Times New Roman" panose="02020603050405020304" pitchFamily="18" charset="0"/>
              </a:rPr>
              <a:t> Libertarian/NPP requested ballots </a:t>
            </a:r>
          </a:p>
          <a:p>
            <a:endParaRPr lang="en-US" dirty="0"/>
          </a:p>
        </p:txBody>
      </p:sp>
      <p:sp>
        <p:nvSpPr>
          <p:cNvPr id="4" name="Slide Number Placeholder 3"/>
          <p:cNvSpPr>
            <a:spLocks noGrp="1"/>
          </p:cNvSpPr>
          <p:nvPr>
            <p:ph type="sldNum" sz="quarter" idx="5"/>
          </p:nvPr>
        </p:nvSpPr>
        <p:spPr/>
        <p:txBody>
          <a:bodyPr/>
          <a:lstStyle/>
          <a:p>
            <a:pPr defTabSz="924916">
              <a:defRPr/>
            </a:pPr>
            <a:fld id="{67E4392C-2B4B-48D6-93AB-A6BA1F0F6B80}" type="slidenum">
              <a:rPr lang="en-US">
                <a:solidFill>
                  <a:prstClr val="black"/>
                </a:solidFill>
                <a:latin typeface="Aptos" panose="02110004020202020204"/>
              </a:rPr>
              <a:pPr defTabSz="924916">
                <a:defRPr/>
              </a:pPr>
              <a:t>7</a:t>
            </a:fld>
            <a:endParaRPr lang="en-US">
              <a:solidFill>
                <a:prstClr val="black"/>
              </a:solidFill>
              <a:latin typeface="Aptos" panose="02110004020202020204"/>
            </a:endParaRPr>
          </a:p>
        </p:txBody>
      </p:sp>
    </p:spTree>
    <p:extLst>
      <p:ext uri="{BB962C8B-B14F-4D97-AF65-F5344CB8AC3E}">
        <p14:creationId xmlns:p14="http://schemas.microsoft.com/office/powerpoint/2010/main" val="783177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pPr marL="867108" indent="-867108">
              <a:buFont typeface="Courier New" panose="02070309020205020404" pitchFamily="49" charset="0"/>
              <a:buChar char="o"/>
            </a:pPr>
            <a:r>
              <a:rPr lang="en-US" kern="100" dirty="0">
                <a:latin typeface="Arial" panose="020B0604020202020204" pitchFamily="34" charset="0"/>
                <a:ea typeface="Aptos" panose="020B0004020202020204" pitchFamily="34" charset="0"/>
                <a:cs typeface="Arial" panose="020B0604020202020204" pitchFamily="34" charset="0"/>
              </a:rPr>
              <a:t>4,000 voters voted early in the first 10 days before Election Day and around 11,000 waited until Election Day to vote  </a:t>
            </a:r>
          </a:p>
          <a:p>
            <a:pPr algn="l"/>
            <a:endParaRPr lang="en-US" kern="100" dirty="0">
              <a:latin typeface="Arial" panose="020B0604020202020204" pitchFamily="34" charset="0"/>
              <a:ea typeface="Aptos" panose="020B0004020202020204" pitchFamily="34" charset="0"/>
              <a:cs typeface="Arial" panose="020B0604020202020204" pitchFamily="34" charset="0"/>
            </a:endParaRPr>
          </a:p>
          <a:p>
            <a:pPr marL="867108" indent="-867108">
              <a:buFont typeface="Courier New" panose="02070309020205020404" pitchFamily="49" charset="0"/>
              <a:buChar char="o"/>
            </a:pPr>
            <a:r>
              <a:rPr lang="en-US" kern="100" dirty="0">
                <a:latin typeface="Arial" panose="020B0604020202020204" pitchFamily="34" charset="0"/>
                <a:ea typeface="Aptos" panose="020B0004020202020204" pitchFamily="34" charset="0"/>
                <a:cs typeface="Arial" panose="020B0604020202020204" pitchFamily="34" charset="0"/>
              </a:rPr>
              <a:t>6,300 voters cast their ballots as traditional polling place ballots</a:t>
            </a:r>
          </a:p>
          <a:p>
            <a:pPr algn="l"/>
            <a:endParaRPr lang="en-US" kern="100" dirty="0">
              <a:latin typeface="Arial" panose="020B0604020202020204" pitchFamily="34" charset="0"/>
              <a:ea typeface="Aptos" panose="020B0004020202020204" pitchFamily="34" charset="0"/>
              <a:cs typeface="Arial" panose="020B0604020202020204" pitchFamily="34" charset="0"/>
            </a:endParaRPr>
          </a:p>
          <a:p>
            <a:pPr marL="867108" indent="-867108">
              <a:buFont typeface="Courier New" panose="02070309020205020404" pitchFamily="49" charset="0"/>
              <a:buChar char="o"/>
            </a:pPr>
            <a:r>
              <a:rPr lang="en-US" kern="100" dirty="0">
                <a:latin typeface="Arial" panose="020B0604020202020204" pitchFamily="34" charset="0"/>
                <a:ea typeface="Aptos" panose="020B0004020202020204" pitchFamily="34" charset="0"/>
                <a:cs typeface="Arial" panose="020B0604020202020204" pitchFamily="34" charset="0"/>
              </a:rPr>
              <a:t>Over 8,000 scanned their vote-by-mail ballots at the vote center and watched their ballots being counted right there in real time. Part of this was because we asked our vote center staff to encourage voters to scan their ballots in this manner</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8</a:t>
            </a:fld>
            <a:endParaRPr lang="en-US"/>
          </a:p>
        </p:txBody>
      </p:sp>
    </p:spTree>
    <p:extLst>
      <p:ext uri="{BB962C8B-B14F-4D97-AF65-F5344CB8AC3E}">
        <p14:creationId xmlns:p14="http://schemas.microsoft.com/office/powerpoint/2010/main" val="3651130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pPr marL="867108" indent="-867108">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Our most popular vote center was at our new Rocklin office with 1,247 voters over 11 days</a:t>
            </a:r>
          </a:p>
          <a:p>
            <a:pPr algn="l"/>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867108" indent="-867108">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The busiest vote center on Election Day was the Granite Bay Library location with 718 voters casting ballots at this location</a:t>
            </a:r>
          </a:p>
          <a:p>
            <a:pPr algn="l"/>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867108" indent="-867108">
              <a:buFont typeface="Courier New" panose="02070309020205020404" pitchFamily="49" charset="0"/>
              <a:buChar char="o"/>
            </a:pPr>
            <a:r>
              <a:rPr lang="en-US" kern="100" dirty="0">
                <a:effectLst/>
                <a:latin typeface="Arial" panose="020B0604020202020204" pitchFamily="34" charset="0"/>
                <a:ea typeface="Aptos" panose="020B0004020202020204" pitchFamily="34" charset="0"/>
                <a:cs typeface="Arial" panose="020B0604020202020204" pitchFamily="34" charset="0"/>
              </a:rPr>
              <a:t>By encouraging voters to scan and count vote-by-mail ballots at the vote centers, we increased our in-person voting participation from 8% to around 11%.  While there was an increase in our in-person voting, that means that roughly 9 out of 10 voters were not in person and either mailed their ballot back, placed their ballot in one of the 30 ballot drop boxes or took their ballot to a vote center and dropped it off in that chosen location</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9</a:t>
            </a:fld>
            <a:endParaRPr lang="en-US"/>
          </a:p>
        </p:txBody>
      </p:sp>
    </p:spTree>
    <p:extLst>
      <p:ext uri="{BB962C8B-B14F-4D97-AF65-F5344CB8AC3E}">
        <p14:creationId xmlns:p14="http://schemas.microsoft.com/office/powerpoint/2010/main" val="3212079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065501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635464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247979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4006109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795554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82000"/>
                  </a:schemeClr>
                </a:solidFill>
              </a:defRPr>
            </a:lvl1pPr>
            <a:lvl2pPr marL="914400" indent="0">
              <a:buNone/>
              <a:defRPr sz="4000">
                <a:solidFill>
                  <a:schemeClr val="tx1">
                    <a:tint val="82000"/>
                  </a:schemeClr>
                </a:solidFill>
              </a:defRPr>
            </a:lvl2pPr>
            <a:lvl3pPr marL="1828800" indent="0">
              <a:buNone/>
              <a:defRPr sz="3600">
                <a:solidFill>
                  <a:schemeClr val="tx1">
                    <a:tint val="82000"/>
                  </a:schemeClr>
                </a:solidFill>
              </a:defRPr>
            </a:lvl3pPr>
            <a:lvl4pPr marL="2743200" indent="0">
              <a:buNone/>
              <a:defRPr sz="3200">
                <a:solidFill>
                  <a:schemeClr val="tx1">
                    <a:tint val="82000"/>
                  </a:schemeClr>
                </a:solidFill>
              </a:defRPr>
            </a:lvl4pPr>
            <a:lvl5pPr marL="3657600" indent="0">
              <a:buNone/>
              <a:defRPr sz="3200">
                <a:solidFill>
                  <a:schemeClr val="tx1">
                    <a:tint val="82000"/>
                  </a:schemeClr>
                </a:solidFill>
              </a:defRPr>
            </a:lvl5pPr>
            <a:lvl6pPr marL="4572000" indent="0">
              <a:buNone/>
              <a:defRPr sz="3200">
                <a:solidFill>
                  <a:schemeClr val="tx1">
                    <a:tint val="82000"/>
                  </a:schemeClr>
                </a:solidFill>
              </a:defRPr>
            </a:lvl6pPr>
            <a:lvl7pPr marL="5486400" indent="0">
              <a:buNone/>
              <a:defRPr sz="3200">
                <a:solidFill>
                  <a:schemeClr val="tx1">
                    <a:tint val="82000"/>
                  </a:schemeClr>
                </a:solidFill>
              </a:defRPr>
            </a:lvl7pPr>
            <a:lvl8pPr marL="6400800" indent="0">
              <a:buNone/>
              <a:defRPr sz="3200">
                <a:solidFill>
                  <a:schemeClr val="tx1">
                    <a:tint val="82000"/>
                  </a:schemeClr>
                </a:solidFill>
              </a:defRPr>
            </a:lvl8pPr>
            <a:lvl9pPr marL="7315200" indent="0">
              <a:buNone/>
              <a:defRPr sz="3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55AB83-92EB-4B7C-A04A-78F3CF221848}"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845975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61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600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55AB83-92EB-4B7C-A04A-78F3CF221848}"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998668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55AB83-92EB-4B7C-A04A-78F3CF221848}"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896168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55AB83-92EB-4B7C-A04A-78F3CF221848}"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75606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55AB83-92EB-4B7C-A04A-78F3CF221848}"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734044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0155AB83-92EB-4B7C-A04A-78F3CF221848}"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635635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914070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7726" y="1974851"/>
            <a:ext cx="12346007"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0155AB83-92EB-4B7C-A04A-78F3CF221848}"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231280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459292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5AB83-92EB-4B7C-A04A-78F3CF221848}"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4085199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82000"/>
                  </a:schemeClr>
                </a:solidFill>
              </a:defRPr>
            </a:lvl1pPr>
            <a:lvl2pPr marL="914400" indent="0">
              <a:buNone/>
              <a:defRPr sz="4000">
                <a:solidFill>
                  <a:schemeClr val="tx1">
                    <a:tint val="82000"/>
                  </a:schemeClr>
                </a:solidFill>
              </a:defRPr>
            </a:lvl2pPr>
            <a:lvl3pPr marL="1828800" indent="0">
              <a:buNone/>
              <a:defRPr sz="3600">
                <a:solidFill>
                  <a:schemeClr val="tx1">
                    <a:tint val="82000"/>
                  </a:schemeClr>
                </a:solidFill>
              </a:defRPr>
            </a:lvl3pPr>
            <a:lvl4pPr marL="2743200" indent="0">
              <a:buNone/>
              <a:defRPr sz="3200">
                <a:solidFill>
                  <a:schemeClr val="tx1">
                    <a:tint val="82000"/>
                  </a:schemeClr>
                </a:solidFill>
              </a:defRPr>
            </a:lvl4pPr>
            <a:lvl5pPr marL="3657600" indent="0">
              <a:buNone/>
              <a:defRPr sz="3200">
                <a:solidFill>
                  <a:schemeClr val="tx1">
                    <a:tint val="82000"/>
                  </a:schemeClr>
                </a:solidFill>
              </a:defRPr>
            </a:lvl5pPr>
            <a:lvl6pPr marL="4572000" indent="0">
              <a:buNone/>
              <a:defRPr sz="3200">
                <a:solidFill>
                  <a:schemeClr val="tx1">
                    <a:tint val="82000"/>
                  </a:schemeClr>
                </a:solidFill>
              </a:defRPr>
            </a:lvl6pPr>
            <a:lvl7pPr marL="5486400" indent="0">
              <a:buNone/>
              <a:defRPr sz="3200">
                <a:solidFill>
                  <a:schemeClr val="tx1">
                    <a:tint val="82000"/>
                  </a:schemeClr>
                </a:solidFill>
              </a:defRPr>
            </a:lvl7pPr>
            <a:lvl8pPr marL="6400800" indent="0">
              <a:buNone/>
              <a:defRPr sz="3200">
                <a:solidFill>
                  <a:schemeClr val="tx1">
                    <a:tint val="82000"/>
                  </a:schemeClr>
                </a:solidFill>
              </a:defRPr>
            </a:lvl8pPr>
            <a:lvl9pPr marL="7315200" indent="0">
              <a:buNone/>
              <a:defRPr sz="3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55AB83-92EB-4B7C-A04A-78F3CF221848}"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13209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61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600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55AB83-92EB-4B7C-A04A-78F3CF221848}"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936455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55AB83-92EB-4B7C-A04A-78F3CF221848}"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07559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55AB83-92EB-4B7C-A04A-78F3CF221848}"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4230132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55AB83-92EB-4B7C-A04A-78F3CF221848}"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854000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0155AB83-92EB-4B7C-A04A-78F3CF221848}"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495704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7726" y="1974851"/>
            <a:ext cx="12346007"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0155AB83-92EB-4B7C-A04A-78F3CF221848}"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622017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0155AB83-92EB-4B7C-A04A-78F3CF221848}" type="datetimeFigureOut">
              <a:rPr lang="en-US" smtClean="0"/>
              <a:t>12/5/2024</a:t>
            </a:fld>
            <a:endParaRPr lang="en-US"/>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434729E3-2E82-4CFB-8E7C-60B0DB8F16A9}" type="slidenum">
              <a:rPr lang="en-US" smtClean="0"/>
              <a:t>‹#›</a:t>
            </a:fld>
            <a:endParaRPr lang="en-US"/>
          </a:p>
        </p:txBody>
      </p:sp>
    </p:spTree>
    <p:extLst>
      <p:ext uri="{BB962C8B-B14F-4D97-AF65-F5344CB8AC3E}">
        <p14:creationId xmlns:p14="http://schemas.microsoft.com/office/powerpoint/2010/main" val="80470816"/>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0155AB83-92EB-4B7C-A04A-78F3CF221848}" type="datetimeFigureOut">
              <a:rPr lang="en-US" smtClean="0"/>
              <a:t>12/5/2024</a:t>
            </a:fld>
            <a:endParaRPr lang="en-US"/>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434729E3-2E82-4CFB-8E7C-60B0DB8F16A9}" type="slidenum">
              <a:rPr lang="en-US" smtClean="0"/>
              <a:t>‹#›</a:t>
            </a:fld>
            <a:endParaRPr lang="en-US"/>
          </a:p>
        </p:txBody>
      </p:sp>
    </p:spTree>
    <p:extLst>
      <p:ext uri="{BB962C8B-B14F-4D97-AF65-F5344CB8AC3E}">
        <p14:creationId xmlns:p14="http://schemas.microsoft.com/office/powerpoint/2010/main" val="3176765423"/>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527381" y="1703832"/>
            <a:ext cx="13869988" cy="3581400"/>
          </a:xfrm>
        </p:spPr>
        <p:txBody>
          <a:bodyPr>
            <a:noAutofit/>
          </a:bodyPr>
          <a:lstStyle/>
          <a:p>
            <a:pPr algn="ctr">
              <a:lnSpc>
                <a:spcPct val="100000"/>
              </a:lnSpc>
            </a:pPr>
            <a:r>
              <a:rPr lang="en-US" sz="8000" b="1" dirty="0">
                <a:solidFill>
                  <a:srgbClr val="0070C0"/>
                </a:solidFill>
                <a:latin typeface="Arial" panose="020B0604020202020204" pitchFamily="34" charset="0"/>
                <a:cs typeface="Arial" panose="020B0604020202020204" pitchFamily="34" charset="0"/>
              </a:rPr>
              <a:t>Voting Accessibility Advisory Committee (VAAC)</a:t>
            </a:r>
            <a:endParaRPr lang="en-US" dirty="0">
              <a:cs typeface="Calibri Light" panose="020F0302020204030204"/>
            </a:endParaRPr>
          </a:p>
        </p:txBody>
      </p:sp>
      <p:cxnSp>
        <p:nvCxnSpPr>
          <p:cNvPr id="13" name="Straight Connector 12"/>
          <p:cNvCxnSpPr>
            <a:cxnSpLocks/>
          </p:cNvCxnSpPr>
          <p:nvPr/>
        </p:nvCxnSpPr>
        <p:spPr>
          <a:xfrm>
            <a:off x="9527381" y="5257800"/>
            <a:ext cx="14325600" cy="0"/>
          </a:xfrm>
          <a:prstGeom prst="line">
            <a:avLst/>
          </a:prstGeom>
          <a:ln>
            <a:solidFill>
              <a:srgbClr val="00754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871075" y="6457278"/>
            <a:ext cx="13182600" cy="4708981"/>
          </a:xfrm>
          <a:prstGeom prst="rect">
            <a:avLst/>
          </a:prstGeom>
          <a:noFill/>
        </p:spPr>
        <p:txBody>
          <a:bodyPr wrap="square" lIns="91440" tIns="45720" rIns="91440" bIns="45720" rtlCol="0" anchor="t">
            <a:spAutoFit/>
          </a:bodyPr>
          <a:lstStyle/>
          <a:p>
            <a:pPr algn="ctr"/>
            <a:r>
              <a:rPr lang="en-US" sz="6000" spc="300" dirty="0">
                <a:solidFill>
                  <a:srgbClr val="007549"/>
                </a:solidFill>
              </a:rPr>
              <a:t>A forum for representatives of the disability and senior communities to have open discussions about any challenges they face </a:t>
            </a:r>
          </a:p>
          <a:p>
            <a:pPr algn="ctr"/>
            <a:r>
              <a:rPr lang="en-US" sz="6000" spc="300" dirty="0">
                <a:solidFill>
                  <a:srgbClr val="007549"/>
                </a:solidFill>
              </a:rPr>
              <a:t>while voting.</a:t>
            </a:r>
            <a:endParaRPr lang="en-US" dirty="0"/>
          </a:p>
        </p:txBody>
      </p:sp>
      <p:pic>
        <p:nvPicPr>
          <p:cNvPr id="3" name="Picture 2">
            <a:extLst>
              <a:ext uri="{FF2B5EF4-FFF2-40B4-BE49-F238E27FC236}">
                <a16:creationId xmlns:a16="http://schemas.microsoft.com/office/drawing/2014/main" id="{0C78D25F-874B-C612-0F18-CA2C87A7CA13}"/>
              </a:ext>
            </a:extLst>
          </p:cNvPr>
          <p:cNvPicPr>
            <a:picLocks noChangeAspect="1"/>
          </p:cNvPicPr>
          <p:nvPr/>
        </p:nvPicPr>
        <p:blipFill>
          <a:blip r:embed="rId3"/>
          <a:stretch>
            <a:fillRect/>
          </a:stretch>
        </p:blipFill>
        <p:spPr>
          <a:xfrm>
            <a:off x="-748690" y="-1"/>
            <a:ext cx="9118967" cy="13716000"/>
          </a:xfrm>
          <a:prstGeom prst="rect">
            <a:avLst/>
          </a:prstGeom>
        </p:spPr>
      </p:pic>
    </p:spTree>
    <p:extLst>
      <p:ext uri="{BB962C8B-B14F-4D97-AF65-F5344CB8AC3E}">
        <p14:creationId xmlns:p14="http://schemas.microsoft.com/office/powerpoint/2010/main" val="3183655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4966373"/>
            <a:ext cx="6403566" cy="2304042"/>
          </a:xfrm>
        </p:spPr>
        <p:txBody>
          <a:bodyPr vert="horz" lIns="91440" tIns="45720" rIns="91440" bIns="45720" rtlCol="0" anchor="b">
            <a:normAutofit/>
          </a:bodyPr>
          <a:lstStyle/>
          <a:p>
            <a:pPr defTabSz="914400"/>
            <a:r>
              <a:rPr lang="en-US" sz="8000" b="1" kern="1200" dirty="0">
                <a:solidFill>
                  <a:srgbClr val="FFFFFF"/>
                </a:solidFill>
                <a:latin typeface="+mj-lt"/>
                <a:ea typeface="+mj-ea"/>
                <a:cs typeface="+mj-cs"/>
              </a:rPr>
              <a:t>Drop Box</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Utilization</a:t>
            </a:r>
          </a:p>
        </p:txBody>
      </p:sp>
      <p:sp>
        <p:nvSpPr>
          <p:cNvPr id="3" name="Subtitle 2"/>
          <p:cNvSpPr>
            <a:spLocks noGrp="1"/>
          </p:cNvSpPr>
          <p:nvPr>
            <p:ph type="subTitle" idx="1"/>
          </p:nvPr>
        </p:nvSpPr>
        <p:spPr>
          <a:xfrm>
            <a:off x="8678720" y="1291673"/>
            <a:ext cx="15263472" cy="1670983"/>
          </a:xfrm>
        </p:spPr>
        <p:txBody>
          <a:bodyPr vert="horz" lIns="91440" tIns="45720" rIns="91440" bIns="45720" rtlCol="0" anchor="ctr">
            <a:normAutofit/>
          </a:bodyPr>
          <a:lstStyle/>
          <a:p>
            <a:pPr marL="342900" defTabSz="914400">
              <a:spcBef>
                <a:spcPts val="1200"/>
              </a:spcBef>
            </a:pPr>
            <a:r>
              <a:rPr lang="en-US" b="1" dirty="0"/>
              <a:t>31 Placer County</a:t>
            </a:r>
            <a:r>
              <a:rPr lang="en-US" dirty="0"/>
              <a:t> </a:t>
            </a:r>
            <a:r>
              <a:rPr lang="en-US" b="1" dirty="0"/>
              <a:t>Drop Boxes</a:t>
            </a:r>
          </a:p>
        </p:txBody>
      </p:sp>
      <p:sp>
        <p:nvSpPr>
          <p:cNvPr id="4" name="Subtitle 2">
            <a:extLst>
              <a:ext uri="{FF2B5EF4-FFF2-40B4-BE49-F238E27FC236}">
                <a16:creationId xmlns:a16="http://schemas.microsoft.com/office/drawing/2014/main" id="{F51502CB-8DCD-3F15-B034-9A6107C54165}"/>
              </a:ext>
            </a:extLst>
          </p:cNvPr>
          <p:cNvSpPr txBox="1">
            <a:spLocks/>
          </p:cNvSpPr>
          <p:nvPr/>
        </p:nvSpPr>
        <p:spPr>
          <a:xfrm>
            <a:off x="8678720" y="2982939"/>
            <a:ext cx="14345872" cy="1670983"/>
          </a:xfrm>
          <a:prstGeom prst="rect">
            <a:avLst/>
          </a:prstGeom>
        </p:spPr>
        <p:txBody>
          <a:bodyPr vert="horz" lIns="91440" tIns="45720" rIns="91440" bIns="45720" rtlCol="0" anchor="ctr">
            <a:normAutofit fontScale="92500"/>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defTabSz="914400">
              <a:spcBef>
                <a:spcPts val="1200"/>
              </a:spcBef>
            </a:pPr>
            <a:r>
              <a:rPr lang="en-US" i="1" dirty="0"/>
              <a:t>Highest </a:t>
            </a:r>
            <a:r>
              <a:rPr lang="en-US" dirty="0"/>
              <a:t>number</a:t>
            </a:r>
            <a:r>
              <a:rPr lang="en-US" i="1" dirty="0"/>
              <a:t> </a:t>
            </a:r>
            <a:r>
              <a:rPr lang="en-US" dirty="0"/>
              <a:t>of returned ballots:</a:t>
            </a:r>
          </a:p>
          <a:p>
            <a:pPr marL="685800" indent="-228600" algn="l" defTabSz="914400">
              <a:spcBef>
                <a:spcPts val="1200"/>
              </a:spcBef>
              <a:buFont typeface="Arial" panose="020B0604020202020204" pitchFamily="34" charset="0"/>
              <a:buChar char="•"/>
            </a:pPr>
            <a:r>
              <a:rPr lang="en-US" b="1" dirty="0"/>
              <a:t> 13,274</a:t>
            </a:r>
            <a:r>
              <a:rPr lang="en-US" dirty="0"/>
              <a:t> - Placer County Clerk-Recorder Office – Auburn</a:t>
            </a:r>
          </a:p>
        </p:txBody>
      </p:sp>
      <p:sp>
        <p:nvSpPr>
          <p:cNvPr id="5" name="Subtitle 2">
            <a:extLst>
              <a:ext uri="{FF2B5EF4-FFF2-40B4-BE49-F238E27FC236}">
                <a16:creationId xmlns:a16="http://schemas.microsoft.com/office/drawing/2014/main" id="{16D0E96C-B0AF-0290-5117-13539CD60FD2}"/>
              </a:ext>
            </a:extLst>
          </p:cNvPr>
          <p:cNvSpPr txBox="1">
            <a:spLocks/>
          </p:cNvSpPr>
          <p:nvPr/>
        </p:nvSpPr>
        <p:spPr>
          <a:xfrm>
            <a:off x="8639371" y="4966373"/>
            <a:ext cx="14345872" cy="1670983"/>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defTabSz="914400">
              <a:spcBef>
                <a:spcPts val="1200"/>
              </a:spcBef>
            </a:pPr>
            <a:r>
              <a:rPr lang="en-US" sz="4400" i="1" dirty="0"/>
              <a:t>Lowest </a:t>
            </a:r>
            <a:r>
              <a:rPr lang="en-US" sz="4400" dirty="0"/>
              <a:t>number</a:t>
            </a:r>
            <a:r>
              <a:rPr lang="en-US" sz="4400" i="1" dirty="0"/>
              <a:t> </a:t>
            </a:r>
            <a:r>
              <a:rPr lang="en-US" sz="4400" dirty="0"/>
              <a:t>of returned ballots:</a:t>
            </a:r>
          </a:p>
          <a:p>
            <a:pPr marL="571500" indent="-228600" algn="l" defTabSz="914400">
              <a:spcBef>
                <a:spcPts val="1200"/>
              </a:spcBef>
              <a:buFont typeface="Arial" panose="020B0604020202020204" pitchFamily="34" charset="0"/>
              <a:buChar char="•"/>
            </a:pPr>
            <a:r>
              <a:rPr lang="en-US" sz="4400" b="1" dirty="0"/>
              <a:t> 235 - </a:t>
            </a:r>
            <a:r>
              <a:rPr lang="en-US" sz="4400" dirty="0"/>
              <a:t>Olympic Valley Public Utility District</a:t>
            </a:r>
          </a:p>
        </p:txBody>
      </p:sp>
      <p:sp>
        <p:nvSpPr>
          <p:cNvPr id="6" name="Subtitle 2">
            <a:extLst>
              <a:ext uri="{FF2B5EF4-FFF2-40B4-BE49-F238E27FC236}">
                <a16:creationId xmlns:a16="http://schemas.microsoft.com/office/drawing/2014/main" id="{7CBE71A1-23D7-8B53-9E09-892429C59CE7}"/>
              </a:ext>
            </a:extLst>
          </p:cNvPr>
          <p:cNvSpPr txBox="1">
            <a:spLocks/>
          </p:cNvSpPr>
          <p:nvPr/>
        </p:nvSpPr>
        <p:spPr>
          <a:xfrm>
            <a:off x="8639371" y="7745345"/>
            <a:ext cx="14345872" cy="1670983"/>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defTabSz="914400">
              <a:spcBef>
                <a:spcPts val="1200"/>
              </a:spcBef>
            </a:pPr>
            <a:r>
              <a:rPr lang="en-US" sz="4400" dirty="0"/>
              <a:t>Ballots returned to drop boxes specifically requested by VAAC and LAAC: </a:t>
            </a:r>
          </a:p>
          <a:p>
            <a:pPr marL="571500" indent="-228600" algn="l" defTabSz="914400">
              <a:spcBef>
                <a:spcPts val="1200"/>
              </a:spcBef>
              <a:buFont typeface="Arial" panose="020B0604020202020204" pitchFamily="34" charset="0"/>
              <a:buChar char="•"/>
            </a:pPr>
            <a:r>
              <a:rPr lang="en-US" sz="4400" b="1" dirty="0"/>
              <a:t>390</a:t>
            </a:r>
            <a:r>
              <a:rPr lang="en-US" sz="4400" dirty="0"/>
              <a:t> - Gurdwara Sahib Sikh Temple</a:t>
            </a:r>
          </a:p>
          <a:p>
            <a:pPr marL="571500" indent="-228600" algn="l" defTabSz="914400">
              <a:spcBef>
                <a:spcPts val="1200"/>
              </a:spcBef>
              <a:buFont typeface="Arial" panose="020B0604020202020204" pitchFamily="34" charset="0"/>
              <a:buChar char="•"/>
            </a:pPr>
            <a:r>
              <a:rPr lang="en-US" sz="4400" b="1" dirty="0"/>
              <a:t>1461</a:t>
            </a:r>
            <a:r>
              <a:rPr lang="en-US" sz="4400" dirty="0"/>
              <a:t> - Oriental Market</a:t>
            </a:r>
          </a:p>
        </p:txBody>
      </p:sp>
      <p:sp>
        <p:nvSpPr>
          <p:cNvPr id="7" name="Subtitle 2">
            <a:extLst>
              <a:ext uri="{FF2B5EF4-FFF2-40B4-BE49-F238E27FC236}">
                <a16:creationId xmlns:a16="http://schemas.microsoft.com/office/drawing/2014/main" id="{6E0B7B27-F359-0103-5422-AF52B8B23CE1}"/>
              </a:ext>
            </a:extLst>
          </p:cNvPr>
          <p:cNvSpPr txBox="1">
            <a:spLocks/>
          </p:cNvSpPr>
          <p:nvPr/>
        </p:nvSpPr>
        <p:spPr>
          <a:xfrm>
            <a:off x="8639371" y="10768237"/>
            <a:ext cx="14345872" cy="1670983"/>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defTabSz="914400">
              <a:spcBef>
                <a:spcPts val="1200"/>
              </a:spcBef>
            </a:pPr>
            <a:r>
              <a:rPr lang="en-US" sz="4400" dirty="0"/>
              <a:t>Ballots returned to drop boxes specifically requested by Placer residents:</a:t>
            </a:r>
          </a:p>
          <a:p>
            <a:pPr marL="571500" indent="-228600" algn="l" defTabSz="914400">
              <a:spcBef>
                <a:spcPts val="1200"/>
              </a:spcBef>
              <a:buFont typeface="Arial" panose="020B0604020202020204" pitchFamily="34" charset="0"/>
              <a:buChar char="•"/>
            </a:pPr>
            <a:r>
              <a:rPr lang="en-US" sz="4400" b="1" dirty="0"/>
              <a:t>445</a:t>
            </a:r>
            <a:r>
              <a:rPr lang="en-US" sz="4400" dirty="0"/>
              <a:t> Tahoe Truckee Airport</a:t>
            </a:r>
          </a:p>
        </p:txBody>
      </p:sp>
    </p:spTree>
    <p:extLst>
      <p:ext uri="{BB962C8B-B14F-4D97-AF65-F5344CB8AC3E}">
        <p14:creationId xmlns:p14="http://schemas.microsoft.com/office/powerpoint/2010/main" val="1697813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500"/>
                                        <p:tgtEl>
                                          <p:spTgt spid="4"/>
                                        </p:tgtEl>
                                      </p:cBhvr>
                                    </p:animEffect>
                                    <p:anim calcmode="lin" valueType="num">
                                      <p:cBhvr>
                                        <p:cTn id="15" dur="1500" fill="hold"/>
                                        <p:tgtEl>
                                          <p:spTgt spid="4"/>
                                        </p:tgtEl>
                                        <p:attrNameLst>
                                          <p:attrName>ppt_x</p:attrName>
                                        </p:attrNameLst>
                                      </p:cBhvr>
                                      <p:tavLst>
                                        <p:tav tm="0">
                                          <p:val>
                                            <p:strVal val="#ppt_x"/>
                                          </p:val>
                                        </p:tav>
                                        <p:tav tm="100000">
                                          <p:val>
                                            <p:strVal val="#ppt_x"/>
                                          </p:val>
                                        </p:tav>
                                      </p:tavLst>
                                    </p:anim>
                                    <p:anim calcmode="lin" valueType="num">
                                      <p:cBhvr>
                                        <p:cTn id="16" dur="1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500"/>
                                        <p:tgtEl>
                                          <p:spTgt spid="5"/>
                                        </p:tgtEl>
                                      </p:cBhvr>
                                    </p:animEffect>
                                    <p:anim calcmode="lin" valueType="num">
                                      <p:cBhvr>
                                        <p:cTn id="22" dur="1500" fill="hold"/>
                                        <p:tgtEl>
                                          <p:spTgt spid="5"/>
                                        </p:tgtEl>
                                        <p:attrNameLst>
                                          <p:attrName>ppt_x</p:attrName>
                                        </p:attrNameLst>
                                      </p:cBhvr>
                                      <p:tavLst>
                                        <p:tav tm="0">
                                          <p:val>
                                            <p:strVal val="#ppt_x"/>
                                          </p:val>
                                        </p:tav>
                                        <p:tav tm="100000">
                                          <p:val>
                                            <p:strVal val="#ppt_x"/>
                                          </p:val>
                                        </p:tav>
                                      </p:tavLst>
                                    </p:anim>
                                    <p:anim calcmode="lin" valueType="num">
                                      <p:cBhvr>
                                        <p:cTn id="23" dur="1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500"/>
                                        <p:tgtEl>
                                          <p:spTgt spid="6"/>
                                        </p:tgtEl>
                                      </p:cBhvr>
                                    </p:animEffect>
                                    <p:anim calcmode="lin" valueType="num">
                                      <p:cBhvr>
                                        <p:cTn id="29" dur="1500" fill="hold"/>
                                        <p:tgtEl>
                                          <p:spTgt spid="6"/>
                                        </p:tgtEl>
                                        <p:attrNameLst>
                                          <p:attrName>ppt_x</p:attrName>
                                        </p:attrNameLst>
                                      </p:cBhvr>
                                      <p:tavLst>
                                        <p:tav tm="0">
                                          <p:val>
                                            <p:strVal val="#ppt_x"/>
                                          </p:val>
                                        </p:tav>
                                        <p:tav tm="100000">
                                          <p:val>
                                            <p:strVal val="#ppt_x"/>
                                          </p:val>
                                        </p:tav>
                                      </p:tavLst>
                                    </p:anim>
                                    <p:anim calcmode="lin" valueType="num">
                                      <p:cBhvr>
                                        <p:cTn id="30" dur="1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500"/>
                                        <p:tgtEl>
                                          <p:spTgt spid="7"/>
                                        </p:tgtEl>
                                      </p:cBhvr>
                                    </p:animEffect>
                                    <p:anim calcmode="lin" valueType="num">
                                      <p:cBhvr>
                                        <p:cTn id="36" dur="1500" fill="hold"/>
                                        <p:tgtEl>
                                          <p:spTgt spid="7"/>
                                        </p:tgtEl>
                                        <p:attrNameLst>
                                          <p:attrName>ppt_x</p:attrName>
                                        </p:attrNameLst>
                                      </p:cBhvr>
                                      <p:tavLst>
                                        <p:tav tm="0">
                                          <p:val>
                                            <p:strVal val="#ppt_x"/>
                                          </p:val>
                                        </p:tav>
                                        <p:tav tm="100000">
                                          <p:val>
                                            <p:strVal val="#ppt_x"/>
                                          </p:val>
                                        </p:tav>
                                      </p:tavLst>
                                    </p:anim>
                                    <p:anim calcmode="lin" valueType="num">
                                      <p:cBhvr>
                                        <p:cTn id="37"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4983957"/>
            <a:ext cx="6403566" cy="2268873"/>
          </a:xfrm>
        </p:spPr>
        <p:txBody>
          <a:bodyPr vert="horz" lIns="91440" tIns="45720" rIns="91440" bIns="45720" rtlCol="0" anchor="b">
            <a:normAutofit fontScale="90000"/>
          </a:bodyPr>
          <a:lstStyle/>
          <a:p>
            <a:pPr defTabSz="914400"/>
            <a:r>
              <a:rPr lang="en-US" sz="8000" b="1" kern="1200" dirty="0">
                <a:solidFill>
                  <a:srgbClr val="FFFFFF"/>
                </a:solidFill>
                <a:latin typeface="+mj-lt"/>
                <a:ea typeface="+mj-ea"/>
                <a:cs typeface="+mj-cs"/>
              </a:rPr>
              <a:t>Canvass </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Period</a:t>
            </a:r>
            <a:r>
              <a:rPr lang="en-US" sz="8000" b="1" dirty="0">
                <a:solidFill>
                  <a:srgbClr val="FFFFFF"/>
                </a:solidFill>
              </a:rPr>
              <a:t> &amp;</a:t>
            </a:r>
            <a:br>
              <a:rPr lang="en-US" sz="8000" b="1" dirty="0">
                <a:solidFill>
                  <a:srgbClr val="FFFFFF"/>
                </a:solidFill>
              </a:rPr>
            </a:br>
            <a:r>
              <a:rPr lang="en-US" sz="8000" b="1" kern="1200" dirty="0">
                <a:solidFill>
                  <a:srgbClr val="FFFFFF"/>
                </a:solidFill>
                <a:latin typeface="+mj-lt"/>
                <a:ea typeface="+mj-ea"/>
                <a:cs typeface="+mj-cs"/>
              </a:rPr>
              <a:t>Manual Tally</a:t>
            </a:r>
          </a:p>
        </p:txBody>
      </p:sp>
      <p:sp>
        <p:nvSpPr>
          <p:cNvPr id="9" name="Subtitle 2">
            <a:extLst>
              <a:ext uri="{FF2B5EF4-FFF2-40B4-BE49-F238E27FC236}">
                <a16:creationId xmlns:a16="http://schemas.microsoft.com/office/drawing/2014/main" id="{EA533573-F38E-4DF0-5B97-5B8BC6301A94}"/>
              </a:ext>
            </a:extLst>
          </p:cNvPr>
          <p:cNvSpPr txBox="1">
            <a:spLocks/>
          </p:cNvSpPr>
          <p:nvPr/>
        </p:nvSpPr>
        <p:spPr>
          <a:xfrm>
            <a:off x="8504380" y="1173621"/>
            <a:ext cx="15612152" cy="1475910"/>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828800" lvl="1" indent="-571500" algn="l" defTabSz="914400">
              <a:spcBef>
                <a:spcPts val="1200"/>
              </a:spcBef>
              <a:buFont typeface="Arial" panose="020B0604020202020204" pitchFamily="34" charset="0"/>
              <a:buChar char="•"/>
            </a:pPr>
            <a:r>
              <a:rPr lang="en-US" dirty="0"/>
              <a:t>Postelection </a:t>
            </a:r>
            <a:r>
              <a:rPr lang="en-US" dirty="0">
                <a:effectLst/>
              </a:rPr>
              <a:t>functions performed:</a:t>
            </a:r>
            <a:endParaRPr lang="en-US" dirty="0"/>
          </a:p>
          <a:p>
            <a:pPr marL="2857500" lvl="2" indent="-571500" algn="l" defTabSz="914400">
              <a:spcBef>
                <a:spcPts val="1200"/>
              </a:spcBef>
              <a:buFont typeface="Wingdings" panose="05000000000000000000" pitchFamily="2" charset="2"/>
              <a:buChar char="Ø"/>
            </a:pPr>
            <a:r>
              <a:rPr lang="en-US" sz="4000" dirty="0">
                <a:effectLst/>
              </a:rPr>
              <a:t>Reconciling </a:t>
            </a:r>
            <a:r>
              <a:rPr lang="en-US" sz="4000" b="1" dirty="0">
                <a:effectLst/>
              </a:rPr>
              <a:t>voter rosters</a:t>
            </a:r>
            <a:endParaRPr lang="en-US" sz="4000" dirty="0">
              <a:effectLst/>
            </a:endParaRPr>
          </a:p>
          <a:p>
            <a:pPr marL="2857500" lvl="2" indent="-571500" algn="l" defTabSz="914400">
              <a:spcBef>
                <a:spcPts val="1200"/>
              </a:spcBef>
              <a:buFont typeface="Wingdings" panose="05000000000000000000" pitchFamily="2" charset="2"/>
              <a:buChar char="Ø"/>
            </a:pPr>
            <a:r>
              <a:rPr lang="en-US" sz="4000" b="1" dirty="0">
                <a:effectLst/>
              </a:rPr>
              <a:t>1% manual tally </a:t>
            </a:r>
          </a:p>
        </p:txBody>
      </p:sp>
      <p:sp>
        <p:nvSpPr>
          <p:cNvPr id="17" name="Subtitle 2">
            <a:extLst>
              <a:ext uri="{FF2B5EF4-FFF2-40B4-BE49-F238E27FC236}">
                <a16:creationId xmlns:a16="http://schemas.microsoft.com/office/drawing/2014/main" id="{C2BF6E4B-686B-AB12-56E5-5B8DA9A58DDB}"/>
              </a:ext>
            </a:extLst>
          </p:cNvPr>
          <p:cNvSpPr txBox="1">
            <a:spLocks/>
          </p:cNvSpPr>
          <p:nvPr/>
        </p:nvSpPr>
        <p:spPr>
          <a:xfrm>
            <a:off x="9196573" y="3963724"/>
            <a:ext cx="15612152" cy="1475910"/>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257300" lvl="1" indent="-571500" algn="l" defTabSz="914400">
              <a:spcBef>
                <a:spcPts val="1200"/>
              </a:spcBef>
              <a:buFont typeface="Arial" panose="020B0604020202020204" pitchFamily="34" charset="0"/>
              <a:buChar char="•"/>
            </a:pPr>
            <a:r>
              <a:rPr lang="en-US" dirty="0"/>
              <a:t>Placer hand-counted 12,584 ballots:</a:t>
            </a:r>
          </a:p>
          <a:p>
            <a:pPr marL="2857500" lvl="2" indent="-571500" algn="l" defTabSz="914400">
              <a:spcBef>
                <a:spcPts val="1200"/>
              </a:spcBef>
              <a:buFont typeface="Wingdings" panose="05000000000000000000" pitchFamily="2" charset="2"/>
              <a:buChar char="Ø"/>
            </a:pPr>
            <a:r>
              <a:rPr lang="en-US" sz="4000" b="1" dirty="0"/>
              <a:t>10,384</a:t>
            </a:r>
            <a:r>
              <a:rPr lang="en-US" sz="4000" dirty="0"/>
              <a:t> vote center ballots</a:t>
            </a:r>
          </a:p>
          <a:p>
            <a:pPr marL="2857500" lvl="2" indent="-571500" algn="l" defTabSz="914400">
              <a:spcBef>
                <a:spcPts val="1200"/>
              </a:spcBef>
              <a:buFont typeface="Wingdings" panose="05000000000000000000" pitchFamily="2" charset="2"/>
              <a:buChar char="Ø"/>
            </a:pPr>
            <a:r>
              <a:rPr lang="en-US" sz="4000" b="1" dirty="0"/>
              <a:t>2,200</a:t>
            </a:r>
            <a:r>
              <a:rPr lang="en-US" sz="4000" dirty="0"/>
              <a:t> vote-by-mail ballots </a:t>
            </a:r>
          </a:p>
        </p:txBody>
      </p:sp>
      <p:sp>
        <p:nvSpPr>
          <p:cNvPr id="19" name="Subtitle 2">
            <a:extLst>
              <a:ext uri="{FF2B5EF4-FFF2-40B4-BE49-F238E27FC236}">
                <a16:creationId xmlns:a16="http://schemas.microsoft.com/office/drawing/2014/main" id="{C83D0259-0EDC-2BD2-1BA2-2BD859C7A5F1}"/>
              </a:ext>
            </a:extLst>
          </p:cNvPr>
          <p:cNvSpPr txBox="1">
            <a:spLocks/>
          </p:cNvSpPr>
          <p:nvPr/>
        </p:nvSpPr>
        <p:spPr>
          <a:xfrm>
            <a:off x="8639371" y="6177589"/>
            <a:ext cx="15612152" cy="1475910"/>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828800" lvl="1" indent="-571500" algn="l" defTabSz="914400">
              <a:spcBef>
                <a:spcPts val="1200"/>
              </a:spcBef>
              <a:buFont typeface="Arial" panose="020B0604020202020204" pitchFamily="34" charset="0"/>
              <a:buChar char="•"/>
            </a:pPr>
            <a:r>
              <a:rPr lang="en-US" b="1" dirty="0"/>
              <a:t>8,777 </a:t>
            </a:r>
            <a:r>
              <a:rPr lang="en-US" dirty="0"/>
              <a:t>challenged for non-matching or missing signatures</a:t>
            </a:r>
          </a:p>
        </p:txBody>
      </p:sp>
      <p:sp>
        <p:nvSpPr>
          <p:cNvPr id="20" name="Subtitle 2">
            <a:extLst>
              <a:ext uri="{FF2B5EF4-FFF2-40B4-BE49-F238E27FC236}">
                <a16:creationId xmlns:a16="http://schemas.microsoft.com/office/drawing/2014/main" id="{214D2F9D-6E82-ABDF-84F6-7250AC480B2C}"/>
              </a:ext>
            </a:extLst>
          </p:cNvPr>
          <p:cNvSpPr txBox="1">
            <a:spLocks/>
          </p:cNvSpPr>
          <p:nvPr/>
        </p:nvSpPr>
        <p:spPr>
          <a:xfrm>
            <a:off x="8504380" y="8712032"/>
            <a:ext cx="15612152" cy="1475910"/>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943100" lvl="1" indent="-571500" algn="l" defTabSz="914400">
              <a:spcBef>
                <a:spcPts val="1200"/>
              </a:spcBef>
              <a:buFont typeface="Arial" panose="020B0604020202020204" pitchFamily="34" charset="0"/>
              <a:buChar char="•"/>
            </a:pPr>
            <a:r>
              <a:rPr lang="en-US" dirty="0"/>
              <a:t>Outreach to voters conducted by:</a:t>
            </a:r>
          </a:p>
          <a:p>
            <a:pPr marL="2857500" lvl="2" indent="-571500" algn="l" defTabSz="914400">
              <a:spcBef>
                <a:spcPts val="1200"/>
              </a:spcBef>
              <a:buFont typeface="Wingdings" panose="05000000000000000000" pitchFamily="2" charset="2"/>
              <a:buChar char="Ø"/>
            </a:pPr>
            <a:r>
              <a:rPr lang="en-US" sz="4000" dirty="0"/>
              <a:t>Phone</a:t>
            </a:r>
          </a:p>
          <a:p>
            <a:pPr marL="2857500" lvl="2" indent="-571500" algn="l" defTabSz="914400">
              <a:spcBef>
                <a:spcPts val="1200"/>
              </a:spcBef>
              <a:buFont typeface="Wingdings" panose="05000000000000000000" pitchFamily="2" charset="2"/>
              <a:buChar char="Ø"/>
            </a:pPr>
            <a:r>
              <a:rPr lang="en-US" sz="4000" dirty="0"/>
              <a:t>Email</a:t>
            </a:r>
          </a:p>
          <a:p>
            <a:pPr marL="2857500" lvl="2" indent="-571500" algn="l" defTabSz="914400">
              <a:spcBef>
                <a:spcPts val="1200"/>
              </a:spcBef>
              <a:buFont typeface="Wingdings" panose="05000000000000000000" pitchFamily="2" charset="2"/>
              <a:buChar char="Ø"/>
            </a:pPr>
            <a:r>
              <a:rPr lang="en-US" sz="4000" dirty="0"/>
              <a:t>Letters (2)</a:t>
            </a:r>
          </a:p>
        </p:txBody>
      </p:sp>
      <p:sp>
        <p:nvSpPr>
          <p:cNvPr id="21" name="Subtitle 2">
            <a:extLst>
              <a:ext uri="{FF2B5EF4-FFF2-40B4-BE49-F238E27FC236}">
                <a16:creationId xmlns:a16="http://schemas.microsoft.com/office/drawing/2014/main" id="{141E2DB8-B6E9-9337-8561-3F8C1A7556F3}"/>
              </a:ext>
            </a:extLst>
          </p:cNvPr>
          <p:cNvSpPr txBox="1">
            <a:spLocks/>
          </p:cNvSpPr>
          <p:nvPr/>
        </p:nvSpPr>
        <p:spPr>
          <a:xfrm>
            <a:off x="8639371" y="10992013"/>
            <a:ext cx="15612152" cy="1475910"/>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828800" lvl="1" indent="-571500" algn="l" defTabSz="914400">
              <a:spcBef>
                <a:spcPts val="1200"/>
              </a:spcBef>
              <a:buFont typeface="Arial" panose="020B0604020202020204" pitchFamily="34" charset="0"/>
              <a:buChar char="•"/>
            </a:pPr>
            <a:r>
              <a:rPr lang="en-US" b="1" dirty="0"/>
              <a:t>7,994 (91%)</a:t>
            </a:r>
            <a:r>
              <a:rPr lang="en-US" dirty="0"/>
              <a:t> were cured and qualified </a:t>
            </a:r>
          </a:p>
        </p:txBody>
      </p:sp>
    </p:spTree>
    <p:extLst>
      <p:ext uri="{BB962C8B-B14F-4D97-AF65-F5344CB8AC3E}">
        <p14:creationId xmlns:p14="http://schemas.microsoft.com/office/powerpoint/2010/main" val="2385413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1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1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1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4552" y="2834550"/>
            <a:ext cx="13751636" cy="808254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464" y="5320420"/>
            <a:ext cx="8711188" cy="8078258"/>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5704"/>
            <a:ext cx="13715144" cy="7163735"/>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279" y="2402092"/>
            <a:ext cx="9616604" cy="8178397"/>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1157925" y="4411364"/>
            <a:ext cx="5762407" cy="2079926"/>
          </a:xfrm>
        </p:spPr>
        <p:txBody>
          <a:bodyPr vert="horz" lIns="91440" tIns="45720" rIns="91440" bIns="45720" rtlCol="0" anchor="t">
            <a:normAutofit fontScale="90000"/>
          </a:bodyPr>
          <a:lstStyle/>
          <a:p>
            <a:pPr defTabSz="914400"/>
            <a:r>
              <a:rPr lang="en-US" sz="8000" b="1" dirty="0">
                <a:solidFill>
                  <a:srgbClr val="FFFFFF"/>
                </a:solidFill>
                <a:latin typeface="Arial" panose="020B0604020202020204" pitchFamily="34" charset="0"/>
                <a:cs typeface="Arial" panose="020B0604020202020204" pitchFamily="34" charset="0"/>
              </a:rPr>
              <a:t>Accessible Voting Tools and Resources</a:t>
            </a:r>
          </a:p>
        </p:txBody>
      </p:sp>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pic>
        <p:nvPicPr>
          <p:cNvPr id="4" name="Picture 3">
            <a:extLst>
              <a:ext uri="{FF2B5EF4-FFF2-40B4-BE49-F238E27FC236}">
                <a16:creationId xmlns:a16="http://schemas.microsoft.com/office/drawing/2014/main" id="{80A6A6F9-D69E-C8AA-CCE3-FCEE824CF64B}"/>
              </a:ext>
            </a:extLst>
          </p:cNvPr>
          <p:cNvPicPr>
            <a:picLocks noChangeAspect="1"/>
          </p:cNvPicPr>
          <p:nvPr/>
        </p:nvPicPr>
        <p:blipFill rotWithShape="1">
          <a:blip r:embed="rId3"/>
          <a:srcRect r="26772"/>
          <a:stretch/>
        </p:blipFill>
        <p:spPr>
          <a:xfrm>
            <a:off x="14893986" y="229189"/>
            <a:ext cx="4763469" cy="8681456"/>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descr="A person pointing at a computer screen&#10;&#10;Description automatically generated">
            <a:extLst>
              <a:ext uri="{FF2B5EF4-FFF2-40B4-BE49-F238E27FC236}">
                <a16:creationId xmlns:a16="http://schemas.microsoft.com/office/drawing/2014/main" id="{3BDBC574-BC31-A447-008F-1DC155AB5C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95" r="7349"/>
          <a:stretch/>
        </p:blipFill>
        <p:spPr>
          <a:xfrm>
            <a:off x="8370511" y="1035984"/>
            <a:ext cx="6667082" cy="5455306"/>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descr="A person in a wheelchair using a computer&#10;&#10;Description automatically generated">
            <a:extLst>
              <a:ext uri="{FF2B5EF4-FFF2-40B4-BE49-F238E27FC236}">
                <a16:creationId xmlns:a16="http://schemas.microsoft.com/office/drawing/2014/main" id="{AC7C51DC-31BB-5CC5-2859-4F0F27576F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05970" y="8372474"/>
            <a:ext cx="7207344" cy="4803723"/>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34E2DD83-B980-E024-B7B9-6D942F18C92A}"/>
              </a:ext>
            </a:extLst>
          </p:cNvPr>
          <p:cNvPicPr>
            <a:picLocks noChangeAspect="1"/>
          </p:cNvPicPr>
          <p:nvPr/>
        </p:nvPicPr>
        <p:blipFill>
          <a:blip r:embed="rId6"/>
          <a:stretch>
            <a:fillRect/>
          </a:stretch>
        </p:blipFill>
        <p:spPr>
          <a:xfrm>
            <a:off x="18901824" y="1487122"/>
            <a:ext cx="4919462" cy="5666102"/>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9C6CC61E-5034-2E08-D912-D08DF1880E92}"/>
              </a:ext>
            </a:extLst>
          </p:cNvPr>
          <p:cNvPicPr>
            <a:picLocks noChangeAspect="1"/>
          </p:cNvPicPr>
          <p:nvPr/>
        </p:nvPicPr>
        <p:blipFill>
          <a:blip r:embed="rId7"/>
          <a:stretch>
            <a:fillRect/>
          </a:stretch>
        </p:blipFill>
        <p:spPr>
          <a:xfrm>
            <a:off x="8370511" y="7221202"/>
            <a:ext cx="7685679" cy="505655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12188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80">
                                          <p:stCondLst>
                                            <p:cond delay="0"/>
                                          </p:stCondLst>
                                        </p:cTn>
                                        <p:tgtEl>
                                          <p:spTgt spid="5"/>
                                        </p:tgtEl>
                                      </p:cBhvr>
                                    </p:animEffect>
                                    <p:anim calcmode="lin" valueType="num">
                                      <p:cBhvr>
                                        <p:cTn id="2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3" dur="26">
                                          <p:stCondLst>
                                            <p:cond delay="650"/>
                                          </p:stCondLst>
                                        </p:cTn>
                                        <p:tgtEl>
                                          <p:spTgt spid="5"/>
                                        </p:tgtEl>
                                      </p:cBhvr>
                                      <p:to x="100000" y="60000"/>
                                    </p:animScale>
                                    <p:animScale>
                                      <p:cBhvr>
                                        <p:cTn id="34" dur="166" decel="50000">
                                          <p:stCondLst>
                                            <p:cond delay="676"/>
                                          </p:stCondLst>
                                        </p:cTn>
                                        <p:tgtEl>
                                          <p:spTgt spid="5"/>
                                        </p:tgtEl>
                                      </p:cBhvr>
                                      <p:to x="100000" y="100000"/>
                                    </p:animScale>
                                    <p:animScale>
                                      <p:cBhvr>
                                        <p:cTn id="35" dur="26">
                                          <p:stCondLst>
                                            <p:cond delay="1312"/>
                                          </p:stCondLst>
                                        </p:cTn>
                                        <p:tgtEl>
                                          <p:spTgt spid="5"/>
                                        </p:tgtEl>
                                      </p:cBhvr>
                                      <p:to x="100000" y="80000"/>
                                    </p:animScale>
                                    <p:animScale>
                                      <p:cBhvr>
                                        <p:cTn id="36" dur="166" decel="50000">
                                          <p:stCondLst>
                                            <p:cond delay="1338"/>
                                          </p:stCondLst>
                                        </p:cTn>
                                        <p:tgtEl>
                                          <p:spTgt spid="5"/>
                                        </p:tgtEl>
                                      </p:cBhvr>
                                      <p:to x="100000" y="100000"/>
                                    </p:animScale>
                                    <p:animScale>
                                      <p:cBhvr>
                                        <p:cTn id="37" dur="26">
                                          <p:stCondLst>
                                            <p:cond delay="1642"/>
                                          </p:stCondLst>
                                        </p:cTn>
                                        <p:tgtEl>
                                          <p:spTgt spid="5"/>
                                        </p:tgtEl>
                                      </p:cBhvr>
                                      <p:to x="100000" y="90000"/>
                                    </p:animScale>
                                    <p:animScale>
                                      <p:cBhvr>
                                        <p:cTn id="38" dur="166" decel="50000">
                                          <p:stCondLst>
                                            <p:cond delay="1668"/>
                                          </p:stCondLst>
                                        </p:cTn>
                                        <p:tgtEl>
                                          <p:spTgt spid="5"/>
                                        </p:tgtEl>
                                      </p:cBhvr>
                                      <p:to x="100000" y="100000"/>
                                    </p:animScale>
                                    <p:animScale>
                                      <p:cBhvr>
                                        <p:cTn id="39" dur="26">
                                          <p:stCondLst>
                                            <p:cond delay="1808"/>
                                          </p:stCondLst>
                                        </p:cTn>
                                        <p:tgtEl>
                                          <p:spTgt spid="5"/>
                                        </p:tgtEl>
                                      </p:cBhvr>
                                      <p:to x="100000" y="95000"/>
                                    </p:animScale>
                                    <p:animScale>
                                      <p:cBhvr>
                                        <p:cTn id="40" dur="166" decel="50000">
                                          <p:stCondLst>
                                            <p:cond delay="1834"/>
                                          </p:stCondLst>
                                        </p:cTn>
                                        <p:tgtEl>
                                          <p:spTgt spid="5"/>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heel(1)">
                                      <p:cBhvr>
                                        <p:cTn id="4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90B48C-7897-9B27-8498-2298D7B7022B}"/>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5551BFC-5871-C8A1-1680-5D5481C1A4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3E39C65-8EAE-2289-1C96-952989555C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4552" y="2834550"/>
            <a:ext cx="13751636" cy="808254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9B8F75A-8745-2F8A-8270-99601DB94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464" y="5320420"/>
            <a:ext cx="8711188" cy="8078258"/>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DC3CE7E-7870-BAC2-39A5-EE3B80805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5704"/>
            <a:ext cx="13715144" cy="7163735"/>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B3B25456-28EE-CD19-80C4-A56B96792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279" y="2402092"/>
            <a:ext cx="9616604" cy="8178397"/>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5647286-6D16-B34A-2ABD-38DE4472093A}"/>
              </a:ext>
            </a:extLst>
          </p:cNvPr>
          <p:cNvSpPr>
            <a:spLocks noGrp="1"/>
          </p:cNvSpPr>
          <p:nvPr>
            <p:ph type="ctrTitle"/>
          </p:nvPr>
        </p:nvSpPr>
        <p:spPr>
          <a:xfrm>
            <a:off x="1157925" y="5817608"/>
            <a:ext cx="5762407" cy="2079926"/>
          </a:xfrm>
        </p:spPr>
        <p:txBody>
          <a:bodyPr vert="horz" lIns="91440" tIns="45720" rIns="91440" bIns="45720" rtlCol="0" anchor="t">
            <a:normAutofit fontScale="90000"/>
          </a:bodyPr>
          <a:lstStyle/>
          <a:p>
            <a:pPr defTabSz="914400"/>
            <a:r>
              <a:rPr lang="en-US" sz="8000" b="1" dirty="0">
                <a:solidFill>
                  <a:srgbClr val="FFFFFF"/>
                </a:solidFill>
                <a:latin typeface="Arial" panose="020B0604020202020204" pitchFamily="34" charset="0"/>
                <a:cs typeface="Arial" panose="020B0604020202020204" pitchFamily="34" charset="0"/>
              </a:rPr>
              <a:t>Vote </a:t>
            </a:r>
            <a:br>
              <a:rPr lang="en-US" sz="8000" b="1" dirty="0">
                <a:solidFill>
                  <a:srgbClr val="FFFFFF"/>
                </a:solidFill>
                <a:latin typeface="Arial" panose="020B0604020202020204" pitchFamily="34" charset="0"/>
                <a:cs typeface="Arial" panose="020B0604020202020204" pitchFamily="34" charset="0"/>
              </a:rPr>
            </a:br>
            <a:r>
              <a:rPr lang="en-US" sz="8000" b="1" dirty="0">
                <a:solidFill>
                  <a:srgbClr val="FFFFFF"/>
                </a:solidFill>
                <a:latin typeface="Arial" panose="020B0604020202020204" pitchFamily="34" charset="0"/>
                <a:cs typeface="Arial" panose="020B0604020202020204" pitchFamily="34" charset="0"/>
              </a:rPr>
              <a:t>Centers</a:t>
            </a:r>
          </a:p>
        </p:txBody>
      </p:sp>
      <p:pic>
        <p:nvPicPr>
          <p:cNvPr id="20" name="Picture 19">
            <a:extLst>
              <a:ext uri="{FF2B5EF4-FFF2-40B4-BE49-F238E27FC236}">
                <a16:creationId xmlns:a16="http://schemas.microsoft.com/office/drawing/2014/main" id="{3BA7B8BA-C1AA-811A-F807-41A3940B0F8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062862" y="124658"/>
            <a:ext cx="10501737" cy="135904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Content Placeholder 2">
            <a:extLst>
              <a:ext uri="{FF2B5EF4-FFF2-40B4-BE49-F238E27FC236}">
                <a16:creationId xmlns:a16="http://schemas.microsoft.com/office/drawing/2014/main" id="{F99C83B0-6A58-414F-6CF2-543843B0781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848606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500" fill="hold"/>
                                        <p:tgtEl>
                                          <p:spTgt spid="20"/>
                                        </p:tgtEl>
                                        <p:attrNameLst>
                                          <p:attrName>ppt_w</p:attrName>
                                        </p:attrNameLst>
                                      </p:cBhvr>
                                      <p:tavLst>
                                        <p:tav tm="0">
                                          <p:val>
                                            <p:fltVal val="0"/>
                                          </p:val>
                                        </p:tav>
                                        <p:tav tm="100000">
                                          <p:val>
                                            <p:strVal val="#ppt_w"/>
                                          </p:val>
                                        </p:tav>
                                      </p:tavLst>
                                    </p:anim>
                                    <p:anim calcmode="lin" valueType="num">
                                      <p:cBhvr>
                                        <p:cTn id="8" dur="1500" fill="hold"/>
                                        <p:tgtEl>
                                          <p:spTgt spid="20"/>
                                        </p:tgtEl>
                                        <p:attrNameLst>
                                          <p:attrName>ppt_h</p:attrName>
                                        </p:attrNameLst>
                                      </p:cBhvr>
                                      <p:tavLst>
                                        <p:tav tm="0">
                                          <p:val>
                                            <p:fltVal val="0"/>
                                          </p:val>
                                        </p:tav>
                                        <p:tav tm="100000">
                                          <p:val>
                                            <p:strVal val="#ppt_h"/>
                                          </p:val>
                                        </p:tav>
                                      </p:tavLst>
                                    </p:anim>
                                    <p:anim calcmode="lin" valueType="num">
                                      <p:cBhvr>
                                        <p:cTn id="9" dur="1500" fill="hold"/>
                                        <p:tgtEl>
                                          <p:spTgt spid="20"/>
                                        </p:tgtEl>
                                        <p:attrNameLst>
                                          <p:attrName>style.rotation</p:attrName>
                                        </p:attrNameLst>
                                      </p:cBhvr>
                                      <p:tavLst>
                                        <p:tav tm="0">
                                          <p:val>
                                            <p:fltVal val="90"/>
                                          </p:val>
                                        </p:tav>
                                        <p:tav tm="100000">
                                          <p:val>
                                            <p:fltVal val="0"/>
                                          </p:val>
                                        </p:tav>
                                      </p:tavLst>
                                    </p:anim>
                                    <p:animEffect transition="in" filter="fade">
                                      <p:cBhvr>
                                        <p:cTn id="10"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4552" y="2834550"/>
            <a:ext cx="13751636" cy="808254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464" y="5320420"/>
            <a:ext cx="8711188" cy="8078258"/>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5704"/>
            <a:ext cx="13715144" cy="7163735"/>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279" y="2402092"/>
            <a:ext cx="9616604" cy="8178397"/>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958398" y="4642434"/>
            <a:ext cx="5762407" cy="3697711"/>
          </a:xfrm>
        </p:spPr>
        <p:txBody>
          <a:bodyPr vert="horz" lIns="91440" tIns="45720" rIns="91440" bIns="45720" rtlCol="0" anchor="t">
            <a:normAutofit/>
          </a:bodyPr>
          <a:lstStyle/>
          <a:p>
            <a:pPr defTabSz="914400"/>
            <a:r>
              <a:rPr lang="en-US" sz="8000" b="1" dirty="0">
                <a:solidFill>
                  <a:srgbClr val="FFFFFF"/>
                </a:solidFill>
                <a:latin typeface="Arial" panose="020B0604020202020204" pitchFamily="34" charset="0"/>
                <a:cs typeface="Arial" panose="020B0604020202020204" pitchFamily="34" charset="0"/>
              </a:rPr>
              <a:t>Drop </a:t>
            </a:r>
            <a:br>
              <a:rPr lang="en-US" sz="8000" b="1" dirty="0">
                <a:solidFill>
                  <a:srgbClr val="FFFFFF"/>
                </a:solidFill>
                <a:latin typeface="Arial" panose="020B0604020202020204" pitchFamily="34" charset="0"/>
                <a:cs typeface="Arial" panose="020B0604020202020204" pitchFamily="34" charset="0"/>
              </a:rPr>
            </a:br>
            <a:r>
              <a:rPr lang="en-US" sz="8000" b="1" dirty="0">
                <a:solidFill>
                  <a:srgbClr val="FFFFFF"/>
                </a:solidFill>
                <a:latin typeface="Arial" panose="020B0604020202020204" pitchFamily="34" charset="0"/>
                <a:cs typeface="Arial" panose="020B0604020202020204" pitchFamily="34" charset="0"/>
              </a:rPr>
              <a:t>Boxes</a:t>
            </a:r>
            <a:br>
              <a:rPr lang="en-US" sz="8000" b="1" dirty="0">
                <a:solidFill>
                  <a:srgbClr val="FFFFFF"/>
                </a:solidFill>
                <a:latin typeface="Arial" panose="020B0604020202020204" pitchFamily="34" charset="0"/>
                <a:cs typeface="Arial" panose="020B0604020202020204" pitchFamily="34" charset="0"/>
              </a:rPr>
            </a:br>
            <a:endParaRPr lang="en-US" sz="8000" b="1" dirty="0">
              <a:solidFill>
                <a:srgbClr val="FFFF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6AD71DB-7CC1-07EB-4105-24D634DF556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066106" y="171797"/>
            <a:ext cx="10292933" cy="133202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2706279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 calcmode="lin" valueType="num">
                                      <p:cBhvr>
                                        <p:cTn id="9" dur="1500" fill="hold"/>
                                        <p:tgtEl>
                                          <p:spTgt spid="4"/>
                                        </p:tgtEl>
                                        <p:attrNameLst>
                                          <p:attrName>style.rotation</p:attrName>
                                        </p:attrNameLst>
                                      </p:cBhvr>
                                      <p:tavLst>
                                        <p:tav tm="0">
                                          <p:val>
                                            <p:fltVal val="90"/>
                                          </p:val>
                                        </p:tav>
                                        <p:tav tm="100000">
                                          <p:val>
                                            <p:fltVal val="0"/>
                                          </p:val>
                                        </p:tav>
                                      </p:tavLst>
                                    </p:anim>
                                    <p:animEffect transition="in" filter="fade">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4552" y="2834550"/>
            <a:ext cx="13751636" cy="808254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464" y="5320420"/>
            <a:ext cx="8711188" cy="8078258"/>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5704"/>
            <a:ext cx="13715144" cy="7163735"/>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279" y="2402092"/>
            <a:ext cx="9616604" cy="8178397"/>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1115970" y="4572096"/>
            <a:ext cx="5762407" cy="3838388"/>
          </a:xfrm>
        </p:spPr>
        <p:txBody>
          <a:bodyPr vert="horz" lIns="91440" tIns="45720" rIns="91440" bIns="45720" rtlCol="0" anchor="t">
            <a:normAutofit fontScale="90000"/>
          </a:bodyPr>
          <a:lstStyle/>
          <a:p>
            <a:pPr defTabSz="914400"/>
            <a:r>
              <a:rPr lang="en-US" sz="7400" b="1" dirty="0">
                <a:solidFill>
                  <a:srgbClr val="FFFFFF"/>
                </a:solidFill>
                <a:latin typeface="Arial" panose="020B0604020202020204" pitchFamily="34" charset="0"/>
                <a:cs typeface="Arial" panose="020B0604020202020204" pitchFamily="34" charset="0"/>
              </a:rPr>
              <a:t>Voter Information Guide </a:t>
            </a:r>
            <a:br>
              <a:rPr lang="en-US" sz="7400" b="1" dirty="0">
                <a:solidFill>
                  <a:srgbClr val="FFFFFF"/>
                </a:solidFill>
                <a:latin typeface="Arial" panose="020B0604020202020204" pitchFamily="34" charset="0"/>
                <a:cs typeface="Arial" panose="020B0604020202020204" pitchFamily="34" charset="0"/>
              </a:rPr>
            </a:br>
            <a:endParaRPr lang="en-US" sz="7400" b="1" dirty="0">
              <a:solidFill>
                <a:srgbClr val="FFFFFF"/>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5316B3F2-75A6-3608-72B7-8BC0E1E5EB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15396" y="364996"/>
            <a:ext cx="9949216" cy="12875458"/>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1403205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4552" y="2834550"/>
            <a:ext cx="13751636" cy="808254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464" y="5320420"/>
            <a:ext cx="8711188" cy="8078258"/>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5704"/>
            <a:ext cx="13715144" cy="7163735"/>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279" y="2402092"/>
            <a:ext cx="9616604" cy="8178397"/>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1157925" y="4259032"/>
            <a:ext cx="5762407" cy="5197078"/>
          </a:xfrm>
        </p:spPr>
        <p:txBody>
          <a:bodyPr vert="horz" lIns="91440" tIns="45720" rIns="91440" bIns="45720" rtlCol="0" anchor="t">
            <a:normAutofit/>
          </a:bodyPr>
          <a:lstStyle/>
          <a:p>
            <a:pPr defTabSz="914400"/>
            <a:r>
              <a:rPr lang="en-US" sz="6200" b="1" dirty="0">
                <a:solidFill>
                  <a:srgbClr val="FFFFFF"/>
                </a:solidFill>
                <a:latin typeface="Arial" panose="020B0604020202020204" pitchFamily="34" charset="0"/>
                <a:cs typeface="Arial" panose="020B0604020202020204" pitchFamily="34" charset="0"/>
              </a:rPr>
              <a:t>Voter Information Guide </a:t>
            </a:r>
            <a:br>
              <a:rPr lang="en-US" sz="6200" b="1" dirty="0">
                <a:solidFill>
                  <a:srgbClr val="FFFFFF"/>
                </a:solidFill>
                <a:latin typeface="Arial" panose="020B0604020202020204" pitchFamily="34" charset="0"/>
                <a:cs typeface="Arial" panose="020B0604020202020204" pitchFamily="34" charset="0"/>
              </a:rPr>
            </a:br>
            <a:br>
              <a:rPr lang="en-US" sz="6200" b="1" dirty="0">
                <a:solidFill>
                  <a:srgbClr val="FFFFFF"/>
                </a:solidFill>
                <a:latin typeface="Arial" panose="020B0604020202020204" pitchFamily="34" charset="0"/>
                <a:cs typeface="Arial" panose="020B0604020202020204" pitchFamily="34" charset="0"/>
              </a:rPr>
            </a:br>
            <a:r>
              <a:rPr lang="en-US" sz="6200" b="1" dirty="0">
                <a:solidFill>
                  <a:srgbClr val="FFFFFF"/>
                </a:solidFill>
                <a:latin typeface="Arial" panose="020B0604020202020204" pitchFamily="34" charset="0"/>
                <a:cs typeface="Arial" panose="020B0604020202020204" pitchFamily="34" charset="0"/>
              </a:rPr>
              <a:t>Accessibility RAVBM Page</a:t>
            </a:r>
          </a:p>
        </p:txBody>
      </p:sp>
      <p:pic>
        <p:nvPicPr>
          <p:cNvPr id="4" name="Picture 3">
            <a:extLst>
              <a:ext uri="{FF2B5EF4-FFF2-40B4-BE49-F238E27FC236}">
                <a16:creationId xmlns:a16="http://schemas.microsoft.com/office/drawing/2014/main" id="{48520ABE-49EB-0A30-A2C6-B62D8636EC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234057" y="201953"/>
            <a:ext cx="10245011" cy="13258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2927311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Rectangle 19">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6730" y="2816732"/>
            <a:ext cx="13716000" cy="8082540"/>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8604" y="5319138"/>
            <a:ext cx="8711188" cy="8082536"/>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6560"/>
            <a:ext cx="13715144" cy="7163735"/>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BCF7624-4C7D-0C5E-93AA-069E41CEC1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18008" y="422482"/>
            <a:ext cx="7786628" cy="100768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
        <p:nvSpPr>
          <p:cNvPr id="3" name="Title 1">
            <a:extLst>
              <a:ext uri="{FF2B5EF4-FFF2-40B4-BE49-F238E27FC236}">
                <a16:creationId xmlns:a16="http://schemas.microsoft.com/office/drawing/2014/main" id="{DA6FF843-528D-DA0E-9BD8-CE6A134A4E5E}"/>
              </a:ext>
            </a:extLst>
          </p:cNvPr>
          <p:cNvSpPr txBox="1">
            <a:spLocks/>
          </p:cNvSpPr>
          <p:nvPr/>
        </p:nvSpPr>
        <p:spPr>
          <a:xfrm>
            <a:off x="1157926" y="3208597"/>
            <a:ext cx="5758126" cy="3033500"/>
          </a:xfrm>
          <a:prstGeom prst="rect">
            <a:avLst/>
          </a:prstGeom>
        </p:spPr>
        <p:txBody>
          <a:bodyPr vert="horz" lIns="91440" tIns="45720" rIns="91440" bIns="45720" rtlCol="0" anchor="t">
            <a:no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defTabSz="914400"/>
            <a:r>
              <a:rPr lang="en-US" sz="6200" b="1" dirty="0">
                <a:solidFill>
                  <a:srgbClr val="FFFFFF"/>
                </a:solidFill>
                <a:latin typeface="Arial" panose="020B0604020202020204" pitchFamily="34" charset="0"/>
                <a:cs typeface="Arial" panose="020B0604020202020204" pitchFamily="34" charset="0"/>
              </a:rPr>
              <a:t>Voter Information Guide </a:t>
            </a:r>
            <a:br>
              <a:rPr lang="en-US" sz="6200" b="1" dirty="0">
                <a:solidFill>
                  <a:srgbClr val="FFFFFF"/>
                </a:solidFill>
                <a:latin typeface="Arial" panose="020B0604020202020204" pitchFamily="34" charset="0"/>
                <a:cs typeface="Arial" panose="020B0604020202020204" pitchFamily="34" charset="0"/>
              </a:rPr>
            </a:br>
            <a:br>
              <a:rPr lang="en-US" sz="6200" b="1" dirty="0">
                <a:solidFill>
                  <a:srgbClr val="FFFFFF"/>
                </a:solidFill>
                <a:latin typeface="Arial" panose="020B0604020202020204" pitchFamily="34" charset="0"/>
                <a:cs typeface="Arial" panose="020B0604020202020204" pitchFamily="34" charset="0"/>
              </a:rPr>
            </a:br>
            <a:r>
              <a:rPr lang="en-US" sz="6200" b="1" dirty="0">
                <a:solidFill>
                  <a:srgbClr val="FFFFFF"/>
                </a:solidFill>
                <a:latin typeface="Arial" panose="020B0604020202020204" pitchFamily="34" charset="0"/>
                <a:cs typeface="Arial" panose="020B0604020202020204" pitchFamily="34" charset="0"/>
              </a:rPr>
              <a:t>Language Accessibility</a:t>
            </a:r>
          </a:p>
        </p:txBody>
      </p:sp>
      <p:pic>
        <p:nvPicPr>
          <p:cNvPr id="13" name="Picture 12">
            <a:extLst>
              <a:ext uri="{FF2B5EF4-FFF2-40B4-BE49-F238E27FC236}">
                <a16:creationId xmlns:a16="http://schemas.microsoft.com/office/drawing/2014/main" id="{0B2B9DC4-49BA-4A68-5B33-BF53D34DB33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711436" y="2726334"/>
            <a:ext cx="8079841" cy="104562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70607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776D32-D988-7A76-6CE1-3851E8A99BED}"/>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0061F0A-E58D-E359-74A7-24B8C9CF8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Rectangle 19">
            <a:extLst>
              <a:ext uri="{FF2B5EF4-FFF2-40B4-BE49-F238E27FC236}">
                <a16:creationId xmlns:a16="http://schemas.microsoft.com/office/drawing/2014/main" id="{9775970D-F2FB-817D-4975-80D435E25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6730" y="2816732"/>
            <a:ext cx="13716000" cy="8082540"/>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E82B6C7-1780-6B82-262F-03CE590D0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8604" y="5319138"/>
            <a:ext cx="8711188" cy="8082536"/>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BD485CA-0AB4-CE64-566B-F53DA4110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6560"/>
            <a:ext cx="13715144" cy="7163735"/>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7545E48-9668-4FD7-5EC4-A67A2195F8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18008" y="269803"/>
            <a:ext cx="7786628" cy="10382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B30F8BE6-50C9-61EB-1D6B-1CE5851396F4}"/>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
        <p:nvSpPr>
          <p:cNvPr id="3" name="Title 1">
            <a:extLst>
              <a:ext uri="{FF2B5EF4-FFF2-40B4-BE49-F238E27FC236}">
                <a16:creationId xmlns:a16="http://schemas.microsoft.com/office/drawing/2014/main" id="{4673FBED-1C7C-09DF-56E6-6739D34D0212}"/>
              </a:ext>
            </a:extLst>
          </p:cNvPr>
          <p:cNvSpPr txBox="1">
            <a:spLocks/>
          </p:cNvSpPr>
          <p:nvPr/>
        </p:nvSpPr>
        <p:spPr>
          <a:xfrm>
            <a:off x="1157926" y="4739686"/>
            <a:ext cx="5758126" cy="3033500"/>
          </a:xfrm>
          <a:prstGeom prst="rect">
            <a:avLst/>
          </a:prstGeom>
        </p:spPr>
        <p:txBody>
          <a:bodyPr vert="horz" lIns="91440" tIns="45720" rIns="91440" bIns="45720" rtlCol="0" anchor="t">
            <a:norm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pPr defTabSz="914400"/>
            <a:r>
              <a:rPr lang="en-US" sz="7200" b="1" dirty="0">
                <a:solidFill>
                  <a:srgbClr val="FFFFFF"/>
                </a:solidFill>
                <a:latin typeface="Arial" panose="020B0604020202020204" pitchFamily="34" charset="0"/>
                <a:cs typeface="Arial" panose="020B0604020202020204" pitchFamily="34" charset="0"/>
              </a:rPr>
              <a:t>VCA </a:t>
            </a:r>
            <a:br>
              <a:rPr lang="en-US" sz="7200" b="1" dirty="0">
                <a:solidFill>
                  <a:srgbClr val="FFFFFF"/>
                </a:solidFill>
                <a:latin typeface="Arial" panose="020B0604020202020204" pitchFamily="34" charset="0"/>
                <a:cs typeface="Arial" panose="020B0604020202020204" pitchFamily="34" charset="0"/>
              </a:rPr>
            </a:br>
            <a:r>
              <a:rPr lang="en-US" sz="7200" b="1" dirty="0">
                <a:solidFill>
                  <a:srgbClr val="FFFFFF"/>
                </a:solidFill>
                <a:latin typeface="Arial" panose="020B0604020202020204" pitchFamily="34" charset="0"/>
                <a:cs typeface="Arial" panose="020B0604020202020204" pitchFamily="34" charset="0"/>
              </a:rPr>
              <a:t>Postcard #1</a:t>
            </a:r>
          </a:p>
        </p:txBody>
      </p:sp>
      <p:pic>
        <p:nvPicPr>
          <p:cNvPr id="13" name="Picture 12">
            <a:extLst>
              <a:ext uri="{FF2B5EF4-FFF2-40B4-BE49-F238E27FC236}">
                <a16:creationId xmlns:a16="http://schemas.microsoft.com/office/drawing/2014/main" id="{612B4FB0-C2C4-5DD0-B1B7-94DCD11A92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711436" y="2726334"/>
            <a:ext cx="8079841" cy="10456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44184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Rectangle 15">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6730" y="2816732"/>
            <a:ext cx="13716000" cy="8082540"/>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8604" y="5319138"/>
            <a:ext cx="8711188" cy="8082536"/>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6560"/>
            <a:ext cx="13715144" cy="7163735"/>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157926" y="5811209"/>
            <a:ext cx="5758126" cy="2093064"/>
          </a:xfrm>
        </p:spPr>
        <p:txBody>
          <a:bodyPr vert="horz" lIns="91440" tIns="45720" rIns="91440" bIns="45720" rtlCol="0" anchor="t">
            <a:normAutofit fontScale="90000"/>
          </a:bodyPr>
          <a:lstStyle/>
          <a:p>
            <a:pPr defTabSz="914400"/>
            <a:r>
              <a:rPr lang="en-US" sz="8000" b="1">
                <a:solidFill>
                  <a:srgbClr val="FFFFFF"/>
                </a:solidFill>
                <a:latin typeface="Arial" panose="020B0604020202020204" pitchFamily="34" charset="0"/>
                <a:cs typeface="Arial" panose="020B0604020202020204" pitchFamily="34" charset="0"/>
              </a:rPr>
              <a:t>VCA </a:t>
            </a:r>
            <a:br>
              <a:rPr lang="en-US" sz="8000" b="1">
                <a:solidFill>
                  <a:srgbClr val="FFFFFF"/>
                </a:solidFill>
                <a:latin typeface="Arial" panose="020B0604020202020204" pitchFamily="34" charset="0"/>
                <a:cs typeface="Arial" panose="020B0604020202020204" pitchFamily="34" charset="0"/>
              </a:rPr>
            </a:br>
            <a:r>
              <a:rPr lang="en-US" sz="8000" b="1">
                <a:solidFill>
                  <a:srgbClr val="FFFFFF"/>
                </a:solidFill>
                <a:latin typeface="Arial" panose="020B0604020202020204" pitchFamily="34" charset="0"/>
                <a:cs typeface="Arial" panose="020B0604020202020204" pitchFamily="34" charset="0"/>
              </a:rPr>
              <a:t>Postcard #2</a:t>
            </a:r>
            <a:br>
              <a:rPr lang="en-US" sz="8000" b="1">
                <a:solidFill>
                  <a:srgbClr val="FFFFFF"/>
                </a:solidFill>
                <a:latin typeface="Arial" panose="020B0604020202020204" pitchFamily="34" charset="0"/>
                <a:cs typeface="Arial" panose="020B0604020202020204" pitchFamily="34" charset="0"/>
              </a:rPr>
            </a:br>
            <a:endParaRPr lang="en-US" sz="8000" b="1" dirty="0">
              <a:solidFill>
                <a:srgbClr val="FFFF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250F71A-CC85-2B69-2F76-E334D0FBC6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21659" y="214675"/>
            <a:ext cx="7955157" cy="106068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pic>
        <p:nvPicPr>
          <p:cNvPr id="9" name="Picture 8">
            <a:extLst>
              <a:ext uri="{FF2B5EF4-FFF2-40B4-BE49-F238E27FC236}">
                <a16:creationId xmlns:a16="http://schemas.microsoft.com/office/drawing/2014/main" id="{B5BB1B8C-8184-23EB-7AE6-5A0F86B5AB3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015427" y="2894448"/>
            <a:ext cx="7955157" cy="106068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6321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210799" y="1371600"/>
            <a:ext cx="13869988" cy="3581400"/>
          </a:xfrm>
        </p:spPr>
        <p:txBody>
          <a:bodyPr>
            <a:noAutofit/>
          </a:bodyPr>
          <a:lstStyle/>
          <a:p>
            <a:pPr algn="ctr">
              <a:lnSpc>
                <a:spcPct val="100000"/>
              </a:lnSpc>
            </a:pPr>
            <a:r>
              <a:rPr lang="en-US" sz="8000" b="1">
                <a:solidFill>
                  <a:srgbClr val="0070C0"/>
                </a:solidFill>
                <a:latin typeface="Arial" panose="020B0604020202020204" pitchFamily="34" charset="0"/>
                <a:cs typeface="Arial" panose="020B0604020202020204" pitchFamily="34" charset="0"/>
              </a:rPr>
              <a:t>Language Accessibility Advisory Committee (LAAC)</a:t>
            </a:r>
            <a:endParaRPr lang="en-US">
              <a:cs typeface="Calibri Light" panose="020F0302020204030204"/>
            </a:endParaRPr>
          </a:p>
        </p:txBody>
      </p:sp>
      <p:cxnSp>
        <p:nvCxnSpPr>
          <p:cNvPr id="13" name="Straight Connector 12"/>
          <p:cNvCxnSpPr>
            <a:cxnSpLocks/>
          </p:cNvCxnSpPr>
          <p:nvPr/>
        </p:nvCxnSpPr>
        <p:spPr>
          <a:xfrm>
            <a:off x="9755187" y="5257800"/>
            <a:ext cx="14325600" cy="0"/>
          </a:xfrm>
          <a:prstGeom prst="line">
            <a:avLst/>
          </a:prstGeom>
          <a:ln>
            <a:solidFill>
              <a:srgbClr val="00754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496091" y="6336210"/>
            <a:ext cx="13262822" cy="1073367"/>
          </a:xfrm>
          <a:prstGeom prst="rect">
            <a:avLst/>
          </a:prstGeom>
          <a:noFill/>
        </p:spPr>
        <p:txBody>
          <a:bodyPr wrap="square" lIns="91440" tIns="45720" rIns="91440" bIns="45720" rtlCol="0" anchor="t">
            <a:spAutoFit/>
          </a:bodyPr>
          <a:lstStyle/>
          <a:p>
            <a:pPr algn="ctr"/>
            <a:r>
              <a:rPr lang="en-US" sz="6000" spc="300">
                <a:solidFill>
                  <a:srgbClr val="007549"/>
                </a:solidFill>
              </a:rPr>
              <a:t>A forum where representatives of voters with diverse language needs have the opportunity to discuss and </a:t>
            </a:r>
            <a:r>
              <a:rPr lang="en-US" sz="6000">
                <a:solidFill>
                  <a:srgbClr val="007549"/>
                </a:solidFill>
                <a:latin typeface="inherit"/>
              </a:rPr>
              <a:t>provide input on language accessibility issues.</a:t>
            </a:r>
            <a:endParaRPr lang="en-US"/>
          </a:p>
          <a:p>
            <a:endParaRPr lang="en-US" sz="6000" spc="300">
              <a:solidFill>
                <a:srgbClr val="007549"/>
              </a:solidFill>
            </a:endParaRPr>
          </a:p>
        </p:txBody>
      </p:sp>
      <p:pic>
        <p:nvPicPr>
          <p:cNvPr id="4" name="Picture 3">
            <a:extLst>
              <a:ext uri="{FF2B5EF4-FFF2-40B4-BE49-F238E27FC236}">
                <a16:creationId xmlns:a16="http://schemas.microsoft.com/office/drawing/2014/main" id="{CD5E0BF6-166D-9718-53F5-F8282B0FE124}"/>
              </a:ext>
            </a:extLst>
          </p:cNvPr>
          <p:cNvPicPr>
            <a:picLocks noChangeAspect="1"/>
          </p:cNvPicPr>
          <p:nvPr/>
        </p:nvPicPr>
        <p:blipFill>
          <a:blip r:embed="rId3"/>
          <a:stretch>
            <a:fillRect/>
          </a:stretch>
        </p:blipFill>
        <p:spPr>
          <a:xfrm>
            <a:off x="1587" y="0"/>
            <a:ext cx="9351264" cy="13716000"/>
          </a:xfrm>
          <a:prstGeom prst="rect">
            <a:avLst/>
          </a:prstGeom>
        </p:spPr>
      </p:pic>
    </p:spTree>
    <p:extLst>
      <p:ext uri="{BB962C8B-B14F-4D97-AF65-F5344CB8AC3E}">
        <p14:creationId xmlns:p14="http://schemas.microsoft.com/office/powerpoint/2010/main" val="2658058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4552" y="2834550"/>
            <a:ext cx="13751636" cy="8082540"/>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464" y="5320420"/>
            <a:ext cx="8711188" cy="8078258"/>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179" y="3275704"/>
            <a:ext cx="13715144" cy="7163735"/>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279" y="2402092"/>
            <a:ext cx="9616604" cy="8178397"/>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1157925" y="5181782"/>
            <a:ext cx="5762407" cy="1903358"/>
          </a:xfrm>
        </p:spPr>
        <p:txBody>
          <a:bodyPr vert="horz" lIns="91440" tIns="45720" rIns="91440" bIns="45720" rtlCol="0" anchor="t">
            <a:normAutofit fontScale="90000"/>
          </a:bodyPr>
          <a:lstStyle/>
          <a:p>
            <a:pPr defTabSz="914400"/>
            <a:r>
              <a:rPr lang="en-US" sz="8000" b="1" dirty="0">
                <a:solidFill>
                  <a:srgbClr val="FFFFFF"/>
                </a:solidFill>
                <a:latin typeface="Arial" panose="020B0604020202020204" pitchFamily="34" charset="0"/>
                <a:cs typeface="Arial" panose="020B0604020202020204" pitchFamily="34" charset="0"/>
              </a:rPr>
              <a:t>Public</a:t>
            </a:r>
            <a:r>
              <a:rPr lang="en-US" sz="6800" b="1" dirty="0">
                <a:solidFill>
                  <a:srgbClr val="FFFFFF"/>
                </a:solidFill>
                <a:latin typeface="Arial" panose="020B0604020202020204" pitchFamily="34" charset="0"/>
                <a:cs typeface="Arial" panose="020B0604020202020204" pitchFamily="34" charset="0"/>
              </a:rPr>
              <a:t> </a:t>
            </a:r>
            <a:r>
              <a:rPr lang="en-US" sz="8000" b="1" dirty="0">
                <a:solidFill>
                  <a:srgbClr val="FFFFFF"/>
                </a:solidFill>
                <a:latin typeface="Arial" panose="020B0604020202020204" pitchFamily="34" charset="0"/>
                <a:cs typeface="Arial" panose="020B0604020202020204" pitchFamily="34" charset="0"/>
              </a:rPr>
              <a:t>Workshops</a:t>
            </a:r>
          </a:p>
        </p:txBody>
      </p:sp>
      <p:pic>
        <p:nvPicPr>
          <p:cNvPr id="17" name="Picture 16">
            <a:extLst>
              <a:ext uri="{FF2B5EF4-FFF2-40B4-BE49-F238E27FC236}">
                <a16:creationId xmlns:a16="http://schemas.microsoft.com/office/drawing/2014/main" id="{8A1D1E2D-4BA0-AF06-AA03-5F82EF647A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43038" y="255177"/>
            <a:ext cx="7627789" cy="9422564"/>
          </a:xfrm>
          <a:prstGeom prst="rect">
            <a:avLst/>
          </a:prstGeom>
          <a:ln w="88900" cap="sq" cmpd="thickThin">
            <a:solidFill>
              <a:srgbClr val="000000"/>
            </a:solidFill>
            <a:prstDash val="solid"/>
            <a:miter lim="800000"/>
          </a:ln>
          <a:effectLst>
            <a:innerShdw blurRad="76200">
              <a:srgbClr val="000000"/>
            </a:innerShdw>
          </a:effectLst>
        </p:spPr>
      </p:pic>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8532316" y="3562350"/>
            <a:ext cx="15396071" cy="9620249"/>
          </a:xfrm>
          <a:prstGeom prst="rect">
            <a:avLst/>
          </a:prstGeom>
        </p:spPr>
        <p:txBody>
          <a:bodyPr vert="horz" lIns="91440" tIns="45720" rIns="91440" bIns="45720" rtlCol="0" anchor="t">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pic>
        <p:nvPicPr>
          <p:cNvPr id="4" name="Picture 3" descr="A poster with a red white and blue banner with flags and text&#10;&#10;Description automatically generated">
            <a:extLst>
              <a:ext uri="{FF2B5EF4-FFF2-40B4-BE49-F238E27FC236}">
                <a16:creationId xmlns:a16="http://schemas.microsoft.com/office/drawing/2014/main" id="{8FF723E3-1E75-D8C8-048E-51CE4FDCD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09558" y="345308"/>
            <a:ext cx="7038885" cy="5900682"/>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A poster for a workshop&#10;&#10;Description automatically generated">
            <a:extLst>
              <a:ext uri="{FF2B5EF4-FFF2-40B4-BE49-F238E27FC236}">
                <a16:creationId xmlns:a16="http://schemas.microsoft.com/office/drawing/2014/main" id="{8B892547-BC08-6E89-58B2-6FA5BBF42B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30692" y="6133461"/>
            <a:ext cx="8543105" cy="7161667"/>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descr="A poster for a workshop&#10;&#10;Description automatically generated">
            <a:extLst>
              <a:ext uri="{FF2B5EF4-FFF2-40B4-BE49-F238E27FC236}">
                <a16:creationId xmlns:a16="http://schemas.microsoft.com/office/drawing/2014/main" id="{67B9CE1F-7D32-EA55-8E53-DD22C66E69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5149" y="7437570"/>
            <a:ext cx="7171353" cy="601173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27474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75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750"/>
                                        <p:tgtEl>
                                          <p:spTgt spid="6"/>
                                        </p:tgtEl>
                                      </p:cBhvr>
                                    </p:animEffect>
                                    <p:anim calcmode="lin" valueType="num">
                                      <p:cBhvr>
                                        <p:cTn id="25" dur="1750" fill="hold"/>
                                        <p:tgtEl>
                                          <p:spTgt spid="6"/>
                                        </p:tgtEl>
                                        <p:attrNameLst>
                                          <p:attrName>ppt_w</p:attrName>
                                        </p:attrNameLst>
                                      </p:cBhvr>
                                      <p:tavLst>
                                        <p:tav tm="0" fmla="#ppt_w*sin(2.5*pi*$)">
                                          <p:val>
                                            <p:fltVal val="0"/>
                                          </p:val>
                                        </p:tav>
                                        <p:tav tm="100000">
                                          <p:val>
                                            <p:fltVal val="1"/>
                                          </p:val>
                                        </p:tav>
                                      </p:tavLst>
                                    </p:anim>
                                    <p:anim calcmode="lin" valueType="num">
                                      <p:cBhvr>
                                        <p:cTn id="26" dur="175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4"/>
            <a:ext cx="24387177" cy="13716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11160" y="-3440"/>
            <a:ext cx="23503140" cy="13681370"/>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14349" y="-2582"/>
            <a:ext cx="7217297" cy="13717728"/>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12121681" y="1557890"/>
            <a:ext cx="9935066" cy="9978079"/>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596482" y="2033325"/>
            <a:ext cx="13194207" cy="6537040"/>
          </a:xfrm>
        </p:spPr>
        <p:txBody>
          <a:bodyPr vert="horz" lIns="182880" tIns="91440" rIns="182880" bIns="91440" rtlCol="0">
            <a:normAutofit/>
          </a:bodyPr>
          <a:lstStyle/>
          <a:p>
            <a:r>
              <a:rPr lang="en-US" sz="9600" b="1" dirty="0">
                <a:solidFill>
                  <a:srgbClr val="FFFFFF"/>
                </a:solidFill>
              </a:rPr>
              <a:t>June 2, 2026 </a:t>
            </a:r>
            <a:br>
              <a:rPr lang="en-US" sz="9600" b="1" dirty="0">
                <a:solidFill>
                  <a:srgbClr val="FFFFFF"/>
                </a:solidFill>
              </a:rPr>
            </a:br>
            <a:r>
              <a:rPr lang="en-US" sz="9600" b="1" dirty="0">
                <a:solidFill>
                  <a:srgbClr val="FFFFFF"/>
                </a:solidFill>
              </a:rPr>
              <a:t>Gubernatorial Primary Election</a:t>
            </a:r>
          </a:p>
        </p:txBody>
      </p:sp>
      <p:sp>
        <p:nvSpPr>
          <p:cNvPr id="18" name="Rectangle 1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629" y="8960076"/>
            <a:ext cx="24361914" cy="4755924"/>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549230" y="2938886"/>
            <a:ext cx="11288710" cy="1027435"/>
          </a:xfrm>
        </p:spPr>
        <p:txBody>
          <a:bodyPr vert="horz" lIns="182880" tIns="91440" rIns="182880" bIns="91440" rtlCol="0">
            <a:noAutofit/>
          </a:bodyPr>
          <a:lstStyle/>
          <a:p>
            <a:pPr lvl="1" algn="l">
              <a:spcBef>
                <a:spcPts val="1200"/>
              </a:spcBef>
            </a:pPr>
            <a:r>
              <a:rPr lang="en-US" sz="8000" dirty="0">
                <a:solidFill>
                  <a:srgbClr val="FFFFFF"/>
                </a:solidFill>
              </a:rPr>
              <a:t>Only </a:t>
            </a:r>
            <a:r>
              <a:rPr lang="en-US" sz="8000" b="1" dirty="0">
                <a:solidFill>
                  <a:srgbClr val="FFFFFF"/>
                </a:solidFill>
              </a:rPr>
              <a:t>544</a:t>
            </a:r>
            <a:r>
              <a:rPr lang="en-US" sz="8000" dirty="0">
                <a:solidFill>
                  <a:srgbClr val="FFFFFF"/>
                </a:solidFill>
              </a:rPr>
              <a:t> days until the</a:t>
            </a:r>
          </a:p>
        </p:txBody>
      </p:sp>
      <p:sp>
        <p:nvSpPr>
          <p:cNvPr id="20" name="Rectangle 19">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936877" y="3264852"/>
            <a:ext cx="13715144" cy="7185451"/>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4741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2800"/>
                            </p:stCondLst>
                            <p:childTnLst>
                              <p:par>
                                <p:cTn id="9" presetID="31" presetClass="entr" presetSubtype="0" fill="hold" grpId="0" nodeType="after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p:cTn id="11" dur="2000" fill="hold"/>
                                        <p:tgtEl>
                                          <p:spTgt spid="2"/>
                                        </p:tgtEl>
                                        <p:attrNameLst>
                                          <p:attrName>ppt_w</p:attrName>
                                        </p:attrNameLst>
                                      </p:cBhvr>
                                      <p:tavLst>
                                        <p:tav tm="0">
                                          <p:val>
                                            <p:fltVal val="0"/>
                                          </p:val>
                                        </p:tav>
                                        <p:tav tm="100000">
                                          <p:val>
                                            <p:strVal val="#ppt_w"/>
                                          </p:val>
                                        </p:tav>
                                      </p:tavLst>
                                    </p:anim>
                                    <p:anim calcmode="lin" valueType="num">
                                      <p:cBhvr>
                                        <p:cTn id="12" dur="2000" fill="hold"/>
                                        <p:tgtEl>
                                          <p:spTgt spid="2"/>
                                        </p:tgtEl>
                                        <p:attrNameLst>
                                          <p:attrName>ppt_h</p:attrName>
                                        </p:attrNameLst>
                                      </p:cBhvr>
                                      <p:tavLst>
                                        <p:tav tm="0">
                                          <p:val>
                                            <p:fltVal val="0"/>
                                          </p:val>
                                        </p:tav>
                                        <p:tav tm="100000">
                                          <p:val>
                                            <p:strVal val="#ppt_h"/>
                                          </p:val>
                                        </p:tav>
                                      </p:tavLst>
                                    </p:anim>
                                    <p:anim calcmode="lin" valueType="num">
                                      <p:cBhvr>
                                        <p:cTn id="13" dur="2000" fill="hold"/>
                                        <p:tgtEl>
                                          <p:spTgt spid="2"/>
                                        </p:tgtEl>
                                        <p:attrNameLst>
                                          <p:attrName>style.rotation</p:attrName>
                                        </p:attrNameLst>
                                      </p:cBhvr>
                                      <p:tavLst>
                                        <p:tav tm="0">
                                          <p:val>
                                            <p:fltVal val="90"/>
                                          </p:val>
                                        </p:tav>
                                        <p:tav tm="100000">
                                          <p:val>
                                            <p:fltVal val="0"/>
                                          </p:val>
                                        </p:tav>
                                      </p:tavLst>
                                    </p:anim>
                                    <p:animEffect transition="in" filter="fade">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449" y="-2"/>
            <a:ext cx="24455089" cy="13736142"/>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84033" y="-6"/>
            <a:ext cx="23547603" cy="13736148"/>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03" y="0"/>
            <a:ext cx="7247690" cy="13736144"/>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754" y="-6"/>
            <a:ext cx="24470347" cy="13736152"/>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970729" y="-1724768"/>
            <a:ext cx="13723862" cy="17197957"/>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2374900" y="2177448"/>
            <a:ext cx="9935066" cy="9978079"/>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5550808-CF0D-04E3-330F-42CF1811F058}"/>
              </a:ext>
            </a:extLst>
          </p:cNvPr>
          <p:cNvSpPr txBox="1"/>
          <p:nvPr/>
        </p:nvSpPr>
        <p:spPr>
          <a:xfrm>
            <a:off x="4899901" y="2019479"/>
            <a:ext cx="14638786" cy="6357378"/>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endParaRPr lang="en-US" sz="9600" kern="1200" dirty="0">
              <a:solidFill>
                <a:srgbClr val="FFFFFF"/>
              </a:solidFill>
              <a:latin typeface="+mj-lt"/>
              <a:ea typeface="+mj-ea"/>
              <a:cs typeface="+mj-cs"/>
            </a:endParaRPr>
          </a:p>
          <a:p>
            <a:pPr algn="ctr" defTabSz="914400">
              <a:lnSpc>
                <a:spcPct val="90000"/>
              </a:lnSpc>
              <a:spcBef>
                <a:spcPct val="0"/>
              </a:spcBef>
              <a:spcAft>
                <a:spcPts val="600"/>
              </a:spcAft>
            </a:pPr>
            <a:r>
              <a:rPr lang="en-US" sz="9600" kern="1200" dirty="0">
                <a:solidFill>
                  <a:srgbClr val="FFFFFF"/>
                </a:solidFill>
                <a:latin typeface="+mj-lt"/>
                <a:ea typeface="+mj-ea"/>
                <a:cs typeface="+mj-cs"/>
              </a:rPr>
              <a:t>QUESTIONS AND ANSWERS</a:t>
            </a:r>
          </a:p>
          <a:p>
            <a:pPr defTabSz="914400">
              <a:lnSpc>
                <a:spcPct val="90000"/>
              </a:lnSpc>
              <a:spcBef>
                <a:spcPct val="0"/>
              </a:spcBef>
              <a:spcAft>
                <a:spcPts val="600"/>
              </a:spcAft>
            </a:pPr>
            <a:endParaRPr lang="en-US" sz="9600" kern="1200" dirty="0">
              <a:solidFill>
                <a:srgbClr val="FFFFFF"/>
              </a:solidFill>
              <a:latin typeface="+mj-lt"/>
              <a:ea typeface="+mj-ea"/>
              <a:cs typeface="+mj-cs"/>
            </a:endParaRPr>
          </a:p>
        </p:txBody>
      </p:sp>
      <p:sp>
        <p:nvSpPr>
          <p:cNvPr id="21" name="Rectangle 20">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 y="8980220"/>
            <a:ext cx="24438601" cy="4755924"/>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1389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6D63398-EEE4-4E6A-BEF3-E92924A28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7" y="0"/>
            <a:ext cx="24456693" cy="13716000"/>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804B24-17AC-406D-9636-1332F5DF9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7961" y="-4922681"/>
            <a:ext cx="13719838" cy="23557531"/>
          </a:xfrm>
          <a:prstGeom prst="rect">
            <a:avLst/>
          </a:prstGeom>
          <a:gradFill>
            <a:gsLst>
              <a:gs pos="0">
                <a:schemeClr val="accent1">
                  <a:lumMod val="50000"/>
                  <a:alpha val="0"/>
                </a:schemeClr>
              </a:gs>
              <a:gs pos="100000">
                <a:schemeClr val="accent1">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7" y="-1728"/>
            <a:ext cx="7217297" cy="13717728"/>
          </a:xfrm>
          <a:prstGeom prst="rect">
            <a:avLst/>
          </a:prstGeom>
          <a:gradFill>
            <a:gsLst>
              <a:gs pos="0">
                <a:schemeClr val="accent1">
                  <a:lumMod val="75000"/>
                  <a:alpha val="48000"/>
                </a:schemeClr>
              </a:gs>
              <a:gs pos="99000">
                <a:srgbClr val="000000">
                  <a:alpha val="46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626703">
            <a:off x="2330830" y="2050526"/>
            <a:ext cx="9935066" cy="9978079"/>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70DF94D-F28F-435E-AD56-C40FC99AF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819564"/>
            <a:ext cx="24446646" cy="8886518"/>
          </a:xfrm>
          <a:prstGeom prst="rect">
            <a:avLst/>
          </a:prstGeom>
          <a:gradFill>
            <a:gsLst>
              <a:gs pos="0">
                <a:schemeClr val="accent1">
                  <a:lumMod val="75000"/>
                  <a:alpha val="50000"/>
                </a:schemeClr>
              </a:gs>
              <a:gs pos="99000">
                <a:srgbClr val="000000">
                  <a:alpha val="11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4F952EE-9AAE-4D81-BF98-35DF71334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885792" y="-5745776"/>
            <a:ext cx="12815070" cy="24306639"/>
          </a:xfrm>
          <a:prstGeom prst="rect">
            <a:avLst/>
          </a:prstGeom>
          <a:gradFill>
            <a:gsLst>
              <a:gs pos="1000">
                <a:srgbClr val="000000">
                  <a:alpha val="33000"/>
                </a:srgbClr>
              </a:gs>
              <a:gs pos="100000">
                <a:schemeClr val="accent1">
                  <a:lumMod val="50000"/>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5550808-CF0D-04E3-330F-42CF1811F058}"/>
              </a:ext>
            </a:extLst>
          </p:cNvPr>
          <p:cNvSpPr txBox="1"/>
          <p:nvPr/>
        </p:nvSpPr>
        <p:spPr>
          <a:xfrm>
            <a:off x="4932415" y="3675246"/>
            <a:ext cx="14571767" cy="5464594"/>
          </a:xfrm>
          <a:prstGeom prst="rect">
            <a:avLst/>
          </a:prstGeom>
        </p:spPr>
        <p:txBody>
          <a:bodyPr vert="horz" lIns="91440" tIns="45720" rIns="91440" bIns="45720" rtlCol="0" anchor="t">
            <a:normAutofit/>
          </a:bodyPr>
          <a:lstStyle/>
          <a:p>
            <a:pPr algn="ctr" defTabSz="914400">
              <a:lnSpc>
                <a:spcPct val="90000"/>
              </a:lnSpc>
              <a:spcBef>
                <a:spcPct val="0"/>
              </a:spcBef>
              <a:spcAft>
                <a:spcPts val="600"/>
              </a:spcAft>
            </a:pPr>
            <a:r>
              <a:rPr lang="en-US" sz="8900" kern="1200" dirty="0">
                <a:solidFill>
                  <a:srgbClr val="FFFFFF"/>
                </a:solidFill>
                <a:latin typeface="+mj-lt"/>
                <a:ea typeface="+mj-ea"/>
                <a:cs typeface="+mj-cs"/>
              </a:rPr>
              <a:t>FUTURE AGENDA ITEMS</a:t>
            </a:r>
          </a:p>
          <a:p>
            <a:pPr algn="ctr" defTabSz="914400">
              <a:lnSpc>
                <a:spcPct val="90000"/>
              </a:lnSpc>
              <a:spcBef>
                <a:spcPct val="0"/>
              </a:spcBef>
              <a:spcAft>
                <a:spcPts val="600"/>
              </a:spcAft>
            </a:pPr>
            <a:endParaRPr lang="en-US" sz="8900" kern="1200" dirty="0">
              <a:solidFill>
                <a:srgbClr val="FFFFFF"/>
              </a:solidFill>
              <a:latin typeface="+mj-lt"/>
              <a:ea typeface="+mj-ea"/>
              <a:cs typeface="+mj-cs"/>
            </a:endParaRPr>
          </a:p>
          <a:p>
            <a:pPr algn="ctr" defTabSz="914400">
              <a:lnSpc>
                <a:spcPct val="90000"/>
              </a:lnSpc>
              <a:spcBef>
                <a:spcPct val="0"/>
              </a:spcBef>
              <a:spcAft>
                <a:spcPts val="600"/>
              </a:spcAft>
            </a:pPr>
            <a:r>
              <a:rPr lang="en-US" sz="8900" kern="1200" dirty="0">
                <a:solidFill>
                  <a:srgbClr val="FFFFFF"/>
                </a:solidFill>
                <a:latin typeface="+mj-lt"/>
                <a:ea typeface="+mj-ea"/>
                <a:cs typeface="+mj-cs"/>
              </a:rPr>
              <a:t>FUTURE MEETINGS / SCHEDULE</a:t>
            </a:r>
          </a:p>
        </p:txBody>
      </p:sp>
    </p:spTree>
    <p:extLst>
      <p:ext uri="{BB962C8B-B14F-4D97-AF65-F5344CB8AC3E}">
        <p14:creationId xmlns:p14="http://schemas.microsoft.com/office/powerpoint/2010/main" val="778428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6D63398-EEE4-4E6A-BEF3-E92924A28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7" y="0"/>
            <a:ext cx="24456693" cy="13716000"/>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804B24-17AC-406D-9636-1332F5DF9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7961" y="-4922681"/>
            <a:ext cx="13719838" cy="23557531"/>
          </a:xfrm>
          <a:prstGeom prst="rect">
            <a:avLst/>
          </a:prstGeom>
          <a:gradFill>
            <a:gsLst>
              <a:gs pos="0">
                <a:schemeClr val="accent1">
                  <a:lumMod val="50000"/>
                  <a:alpha val="0"/>
                </a:schemeClr>
              </a:gs>
              <a:gs pos="100000">
                <a:schemeClr val="accent1">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7" y="-1728"/>
            <a:ext cx="7217297" cy="13717728"/>
          </a:xfrm>
          <a:prstGeom prst="rect">
            <a:avLst/>
          </a:prstGeom>
          <a:gradFill>
            <a:gsLst>
              <a:gs pos="0">
                <a:schemeClr val="accent1">
                  <a:lumMod val="75000"/>
                  <a:alpha val="48000"/>
                </a:schemeClr>
              </a:gs>
              <a:gs pos="99000">
                <a:srgbClr val="000000">
                  <a:alpha val="46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626703">
            <a:off x="2330830" y="2050526"/>
            <a:ext cx="9935066" cy="9978079"/>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70DF94D-F28F-435E-AD56-C40FC99AF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819564"/>
            <a:ext cx="24446646" cy="8886518"/>
          </a:xfrm>
          <a:prstGeom prst="rect">
            <a:avLst/>
          </a:prstGeom>
          <a:gradFill>
            <a:gsLst>
              <a:gs pos="0">
                <a:schemeClr val="accent1">
                  <a:lumMod val="75000"/>
                  <a:alpha val="50000"/>
                </a:schemeClr>
              </a:gs>
              <a:gs pos="99000">
                <a:srgbClr val="000000">
                  <a:alpha val="11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4F952EE-9AAE-4D81-BF98-35DF71334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885792" y="-5745776"/>
            <a:ext cx="12815070" cy="24306639"/>
          </a:xfrm>
          <a:prstGeom prst="rect">
            <a:avLst/>
          </a:prstGeom>
          <a:gradFill>
            <a:gsLst>
              <a:gs pos="1000">
                <a:srgbClr val="000000">
                  <a:alpha val="33000"/>
                </a:srgbClr>
              </a:gs>
              <a:gs pos="100000">
                <a:schemeClr val="accent1">
                  <a:lumMod val="50000"/>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5550808-CF0D-04E3-330F-42CF1811F058}"/>
              </a:ext>
            </a:extLst>
          </p:cNvPr>
          <p:cNvSpPr txBox="1"/>
          <p:nvPr/>
        </p:nvSpPr>
        <p:spPr>
          <a:xfrm>
            <a:off x="4907703" y="5527349"/>
            <a:ext cx="14571767" cy="1512216"/>
          </a:xfrm>
          <a:prstGeom prst="rect">
            <a:avLst/>
          </a:prstGeom>
        </p:spPr>
        <p:txBody>
          <a:bodyPr vert="horz" lIns="91440" tIns="45720" rIns="91440" bIns="45720" rtlCol="0" anchor="t">
            <a:normAutofit/>
          </a:bodyPr>
          <a:lstStyle/>
          <a:p>
            <a:pPr algn="ctr" defTabSz="914400">
              <a:lnSpc>
                <a:spcPct val="90000"/>
              </a:lnSpc>
              <a:spcBef>
                <a:spcPct val="0"/>
              </a:spcBef>
              <a:spcAft>
                <a:spcPts val="600"/>
              </a:spcAft>
            </a:pPr>
            <a:r>
              <a:rPr lang="en-US" sz="9600" b="1" kern="1200" dirty="0">
                <a:solidFill>
                  <a:srgbClr val="FFFFFF"/>
                </a:solidFill>
                <a:latin typeface="+mj-lt"/>
                <a:ea typeface="+mj-ea"/>
                <a:cs typeface="+mj-cs"/>
              </a:rPr>
              <a:t>THANK YOU</a:t>
            </a:r>
            <a:endParaRPr lang="en-US" sz="8900" kern="1200" dirty="0">
              <a:solidFill>
                <a:srgbClr val="FFFFFF"/>
              </a:solidFill>
              <a:latin typeface="+mj-lt"/>
              <a:ea typeface="+mj-ea"/>
              <a:cs typeface="+mj-cs"/>
            </a:endParaRPr>
          </a:p>
        </p:txBody>
      </p:sp>
    </p:spTree>
    <p:extLst>
      <p:ext uri="{BB962C8B-B14F-4D97-AF65-F5344CB8AC3E}">
        <p14:creationId xmlns:p14="http://schemas.microsoft.com/office/powerpoint/2010/main" val="2129721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5423573"/>
            <a:ext cx="6403566" cy="1389642"/>
          </a:xfrm>
        </p:spPr>
        <p:txBody>
          <a:bodyPr vert="horz" lIns="91440" tIns="45720" rIns="91440" bIns="45720" rtlCol="0" anchor="b">
            <a:normAutofit/>
          </a:bodyPr>
          <a:lstStyle/>
          <a:p>
            <a:pPr defTabSz="914400"/>
            <a:r>
              <a:rPr lang="en-US" sz="8000" b="1" kern="1200" dirty="0">
                <a:solidFill>
                  <a:srgbClr val="FFFFFF"/>
                </a:solidFill>
                <a:latin typeface="+mj-lt"/>
                <a:ea typeface="+mj-ea"/>
                <a:cs typeface="+mj-cs"/>
              </a:rPr>
              <a:t>Agenda</a:t>
            </a:r>
          </a:p>
        </p:txBody>
      </p:sp>
      <p:sp>
        <p:nvSpPr>
          <p:cNvPr id="3" name="Subtitle 2"/>
          <p:cNvSpPr>
            <a:spLocks noGrp="1"/>
          </p:cNvSpPr>
          <p:nvPr>
            <p:ph type="subTitle" idx="1"/>
          </p:nvPr>
        </p:nvSpPr>
        <p:spPr>
          <a:xfrm>
            <a:off x="8529484" y="1551494"/>
            <a:ext cx="15398798" cy="1592549"/>
          </a:xfrm>
        </p:spPr>
        <p:txBody>
          <a:bodyPr vert="horz" lIns="91440" tIns="45720" rIns="91440" bIns="45720" rtlCol="0" anchor="ctr">
            <a:normAutofit/>
          </a:bodyPr>
          <a:lstStyle/>
          <a:p>
            <a:pPr marL="1714500" lvl="1" indent="-685800" algn="l" defTabSz="914400">
              <a:buFont typeface="Arial" panose="020B0604020202020204" pitchFamily="34" charset="0"/>
              <a:buChar char="•"/>
            </a:pPr>
            <a:r>
              <a:rPr lang="en-US" sz="5400" dirty="0"/>
              <a:t>Elections Staff/Attendee Introductions</a:t>
            </a:r>
            <a:endParaRPr lang="en-US" dirty="0"/>
          </a:p>
        </p:txBody>
      </p:sp>
      <p:sp>
        <p:nvSpPr>
          <p:cNvPr id="8" name="Subtitle 2">
            <a:extLst>
              <a:ext uri="{FF2B5EF4-FFF2-40B4-BE49-F238E27FC236}">
                <a16:creationId xmlns:a16="http://schemas.microsoft.com/office/drawing/2014/main" id="{675E03D0-3FE7-BA66-3408-3EAE7ABC20FB}"/>
              </a:ext>
            </a:extLst>
          </p:cNvPr>
          <p:cNvSpPr txBox="1">
            <a:spLocks/>
          </p:cNvSpPr>
          <p:nvPr/>
        </p:nvSpPr>
        <p:spPr>
          <a:xfrm>
            <a:off x="8529484" y="4264688"/>
            <a:ext cx="15398798" cy="1592549"/>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714500" lvl="1" indent="-685800" algn="l" defTabSz="914400">
              <a:buFont typeface="Arial" panose="020B0604020202020204" pitchFamily="34" charset="0"/>
              <a:buChar char="•"/>
            </a:pPr>
            <a:r>
              <a:rPr lang="en-US" sz="5400" dirty="0"/>
              <a:t>November 5, 2024 General Election Report</a:t>
            </a:r>
            <a:endParaRPr lang="en-US" dirty="0"/>
          </a:p>
        </p:txBody>
      </p:sp>
      <p:sp>
        <p:nvSpPr>
          <p:cNvPr id="10" name="Subtitle 2">
            <a:extLst>
              <a:ext uri="{FF2B5EF4-FFF2-40B4-BE49-F238E27FC236}">
                <a16:creationId xmlns:a16="http://schemas.microsoft.com/office/drawing/2014/main" id="{4655CE81-5BAF-59EA-2A94-A6B337958B32}"/>
              </a:ext>
            </a:extLst>
          </p:cNvPr>
          <p:cNvSpPr txBox="1">
            <a:spLocks/>
          </p:cNvSpPr>
          <p:nvPr/>
        </p:nvSpPr>
        <p:spPr>
          <a:xfrm>
            <a:off x="8529484" y="6977882"/>
            <a:ext cx="15398798" cy="1592549"/>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714500" lvl="1" indent="-685800" algn="l" defTabSz="914400">
              <a:buFont typeface="Arial" panose="020B0604020202020204" pitchFamily="34" charset="0"/>
              <a:buChar char="•"/>
            </a:pPr>
            <a:r>
              <a:rPr lang="en-US" sz="5400" dirty="0"/>
              <a:t>Questions &amp; Answers</a:t>
            </a:r>
            <a:endParaRPr lang="en-US" dirty="0"/>
          </a:p>
        </p:txBody>
      </p:sp>
      <p:sp>
        <p:nvSpPr>
          <p:cNvPr id="11" name="Subtitle 2">
            <a:extLst>
              <a:ext uri="{FF2B5EF4-FFF2-40B4-BE49-F238E27FC236}">
                <a16:creationId xmlns:a16="http://schemas.microsoft.com/office/drawing/2014/main" id="{EE5344B2-CBF2-F6F9-EF0F-C9246D1AEDCA}"/>
              </a:ext>
            </a:extLst>
          </p:cNvPr>
          <p:cNvSpPr txBox="1">
            <a:spLocks/>
          </p:cNvSpPr>
          <p:nvPr/>
        </p:nvSpPr>
        <p:spPr>
          <a:xfrm>
            <a:off x="8681884" y="9685797"/>
            <a:ext cx="15398798" cy="1592549"/>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714500" lvl="1" indent="-685800" algn="l" defTabSz="914400">
              <a:buFont typeface="Arial" panose="020B0604020202020204" pitchFamily="34" charset="0"/>
              <a:buChar char="•"/>
            </a:pPr>
            <a:r>
              <a:rPr lang="en-US" sz="5400" dirty="0"/>
              <a:t>Future Agenda Items</a:t>
            </a:r>
            <a:endParaRPr lang="en-US" dirty="0"/>
          </a:p>
        </p:txBody>
      </p:sp>
    </p:spTree>
    <p:extLst>
      <p:ext uri="{BB962C8B-B14F-4D97-AF65-F5344CB8AC3E}">
        <p14:creationId xmlns:p14="http://schemas.microsoft.com/office/powerpoint/2010/main" val="298867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50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50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50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4368724"/>
            <a:ext cx="6403566" cy="3499339"/>
          </a:xfrm>
        </p:spPr>
        <p:txBody>
          <a:bodyPr vert="horz" lIns="91440" tIns="45720" rIns="91440" bIns="45720" rtlCol="0" anchor="b">
            <a:normAutofit/>
          </a:bodyPr>
          <a:lstStyle/>
          <a:p>
            <a:pPr defTabSz="914400"/>
            <a:r>
              <a:rPr lang="en-US" sz="8000" b="1" kern="1200" dirty="0">
                <a:solidFill>
                  <a:srgbClr val="FFFFFF"/>
                </a:solidFill>
                <a:latin typeface="+mj-lt"/>
                <a:ea typeface="+mj-ea"/>
                <a:cs typeface="+mj-cs"/>
              </a:rPr>
              <a:t>Placer County</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Registration Statistics </a:t>
            </a:r>
          </a:p>
        </p:txBody>
      </p:sp>
      <p:sp>
        <p:nvSpPr>
          <p:cNvPr id="3" name="Subtitle 2"/>
          <p:cNvSpPr>
            <a:spLocks noGrp="1"/>
          </p:cNvSpPr>
          <p:nvPr>
            <p:ph type="subTitle" idx="1"/>
          </p:nvPr>
        </p:nvSpPr>
        <p:spPr>
          <a:xfrm>
            <a:off x="9811083" y="1770725"/>
            <a:ext cx="12638677" cy="2504706"/>
          </a:xfrm>
        </p:spPr>
        <p:txBody>
          <a:bodyPr vert="horz" lIns="91440" tIns="45720" rIns="91440" bIns="45720" rtlCol="0" anchor="ctr">
            <a:normAutofit fontScale="77500" lnSpcReduction="20000"/>
          </a:bodyPr>
          <a:lstStyle/>
          <a:p>
            <a:pPr marL="571248" lvl="1" defTabSz="914400"/>
            <a:r>
              <a:rPr lang="en-US" sz="8500" dirty="0"/>
              <a:t>35 days prior to </a:t>
            </a:r>
          </a:p>
          <a:p>
            <a:pPr marL="571248" lvl="1" defTabSz="914400"/>
            <a:r>
              <a:rPr lang="en-US" sz="8500" dirty="0"/>
              <a:t>November 5, 2024 </a:t>
            </a:r>
          </a:p>
          <a:p>
            <a:pPr marL="571248" lvl="1" defTabSz="914400"/>
            <a:r>
              <a:rPr lang="en-US" sz="8500" dirty="0"/>
              <a:t>General Election</a:t>
            </a:r>
          </a:p>
          <a:p>
            <a:pPr marL="799848" lvl="1" indent="-228600" algn="l" defTabSz="914400">
              <a:buFont typeface="Arial" panose="020B0604020202020204" pitchFamily="34" charset="0"/>
              <a:buChar char="•"/>
            </a:pPr>
            <a:endParaRPr lang="en-US" sz="5400" dirty="0"/>
          </a:p>
          <a:p>
            <a:pPr marL="799848" lvl="1" indent="-228600" algn="l" defTabSz="914400">
              <a:buFont typeface="Arial" panose="020B0604020202020204" pitchFamily="34" charset="0"/>
              <a:buChar char="•"/>
            </a:pPr>
            <a:endParaRPr lang="en-US" dirty="0"/>
          </a:p>
        </p:txBody>
      </p:sp>
      <p:sp>
        <p:nvSpPr>
          <p:cNvPr id="4" name="Subtitle 2">
            <a:extLst>
              <a:ext uri="{FF2B5EF4-FFF2-40B4-BE49-F238E27FC236}">
                <a16:creationId xmlns:a16="http://schemas.microsoft.com/office/drawing/2014/main" id="{1F7AA69E-DC78-AFC5-D621-FCE93E70B048}"/>
              </a:ext>
            </a:extLst>
          </p:cNvPr>
          <p:cNvSpPr txBox="1">
            <a:spLocks/>
          </p:cNvSpPr>
          <p:nvPr/>
        </p:nvSpPr>
        <p:spPr>
          <a:xfrm>
            <a:off x="9811083" y="4368724"/>
            <a:ext cx="13112401" cy="1462528"/>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799848" lvl="1" indent="-228600" algn="l" defTabSz="914400">
              <a:buFont typeface="Arial" panose="020B0604020202020204" pitchFamily="34" charset="0"/>
              <a:buChar char="•"/>
            </a:pPr>
            <a:r>
              <a:rPr lang="en-US" sz="5400" b="1" dirty="0"/>
              <a:t> 288,076 	</a:t>
            </a:r>
            <a:r>
              <a:rPr lang="en-US" sz="5400" dirty="0"/>
              <a:t>total registered voters</a:t>
            </a:r>
          </a:p>
        </p:txBody>
      </p:sp>
      <p:sp>
        <p:nvSpPr>
          <p:cNvPr id="5" name="Subtitle 2">
            <a:extLst>
              <a:ext uri="{FF2B5EF4-FFF2-40B4-BE49-F238E27FC236}">
                <a16:creationId xmlns:a16="http://schemas.microsoft.com/office/drawing/2014/main" id="{BB74F19D-9429-69B3-6EE5-52691861A246}"/>
              </a:ext>
            </a:extLst>
          </p:cNvPr>
          <p:cNvSpPr txBox="1">
            <a:spLocks/>
          </p:cNvSpPr>
          <p:nvPr/>
        </p:nvSpPr>
        <p:spPr>
          <a:xfrm>
            <a:off x="9811083" y="5925824"/>
            <a:ext cx="13112401" cy="1462528"/>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799848" lvl="1" indent="-228600" algn="l" defTabSz="914400">
              <a:buFont typeface="Arial" panose="020B0604020202020204" pitchFamily="34" charset="0"/>
              <a:buChar char="•"/>
            </a:pPr>
            <a:r>
              <a:rPr lang="en-US" sz="5400" b="1" dirty="0"/>
              <a:t> 117,649  	40.8% </a:t>
            </a:r>
            <a:r>
              <a:rPr lang="en-US" sz="5400" dirty="0"/>
              <a:t>Republicans</a:t>
            </a:r>
          </a:p>
        </p:txBody>
      </p:sp>
      <p:sp>
        <p:nvSpPr>
          <p:cNvPr id="6" name="Subtitle 2">
            <a:extLst>
              <a:ext uri="{FF2B5EF4-FFF2-40B4-BE49-F238E27FC236}">
                <a16:creationId xmlns:a16="http://schemas.microsoft.com/office/drawing/2014/main" id="{5B31F8BE-BAAC-5476-C664-2B65FEB872F4}"/>
              </a:ext>
            </a:extLst>
          </p:cNvPr>
          <p:cNvSpPr txBox="1">
            <a:spLocks/>
          </p:cNvSpPr>
          <p:nvPr/>
        </p:nvSpPr>
        <p:spPr>
          <a:xfrm>
            <a:off x="9811083" y="7249504"/>
            <a:ext cx="13112401" cy="1462528"/>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799848" lvl="1" indent="-228600" algn="l" defTabSz="914400">
              <a:buFont typeface="Arial" panose="020B0604020202020204" pitchFamily="34" charset="0"/>
              <a:buChar char="•"/>
            </a:pPr>
            <a:r>
              <a:rPr lang="en-US" sz="5400" b="1" dirty="0"/>
              <a:t> 91,008 	31.6% </a:t>
            </a:r>
            <a:r>
              <a:rPr lang="en-US" sz="5400" dirty="0"/>
              <a:t>Democrats</a:t>
            </a:r>
          </a:p>
        </p:txBody>
      </p:sp>
      <p:sp>
        <p:nvSpPr>
          <p:cNvPr id="7" name="Subtitle 2">
            <a:extLst>
              <a:ext uri="{FF2B5EF4-FFF2-40B4-BE49-F238E27FC236}">
                <a16:creationId xmlns:a16="http://schemas.microsoft.com/office/drawing/2014/main" id="{E1374A5C-17CD-67A3-3AEB-8F7918F66EAB}"/>
              </a:ext>
            </a:extLst>
          </p:cNvPr>
          <p:cNvSpPr txBox="1">
            <a:spLocks/>
          </p:cNvSpPr>
          <p:nvPr/>
        </p:nvSpPr>
        <p:spPr>
          <a:xfrm>
            <a:off x="9811083" y="8712032"/>
            <a:ext cx="13112401" cy="1462528"/>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799848" lvl="1" indent="-228600" algn="l" defTabSz="914400">
              <a:buFont typeface="Arial" panose="020B0604020202020204" pitchFamily="34" charset="0"/>
              <a:buChar char="•"/>
            </a:pPr>
            <a:r>
              <a:rPr lang="en-US" sz="5400" b="1" dirty="0"/>
              <a:t> 54,994 	19.1% </a:t>
            </a:r>
            <a:r>
              <a:rPr lang="en-US" sz="5400" dirty="0"/>
              <a:t>No Party Preference</a:t>
            </a:r>
          </a:p>
        </p:txBody>
      </p:sp>
      <p:sp>
        <p:nvSpPr>
          <p:cNvPr id="8" name="Subtitle 2">
            <a:extLst>
              <a:ext uri="{FF2B5EF4-FFF2-40B4-BE49-F238E27FC236}">
                <a16:creationId xmlns:a16="http://schemas.microsoft.com/office/drawing/2014/main" id="{7EFA4410-4772-19A4-67EA-C2939239D152}"/>
              </a:ext>
            </a:extLst>
          </p:cNvPr>
          <p:cNvSpPr txBox="1">
            <a:spLocks/>
          </p:cNvSpPr>
          <p:nvPr/>
        </p:nvSpPr>
        <p:spPr>
          <a:xfrm>
            <a:off x="9811083" y="10482747"/>
            <a:ext cx="13112401" cy="1462528"/>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799848" lvl="1" indent="-228600" algn="l" defTabSz="914400">
              <a:buFont typeface="Arial" panose="020B0604020202020204" pitchFamily="34" charset="0"/>
              <a:buChar char="•"/>
            </a:pPr>
            <a:r>
              <a:rPr lang="en-US" sz="5400" dirty="0"/>
              <a:t> </a:t>
            </a:r>
            <a:r>
              <a:rPr lang="en-US" sz="5400" b="1" dirty="0"/>
              <a:t>8.5% </a:t>
            </a:r>
            <a:r>
              <a:rPr lang="en-US" sz="5400" dirty="0"/>
              <a:t>of voters registered as “</a:t>
            </a:r>
            <a:r>
              <a:rPr lang="en-US" sz="5400" b="1" dirty="0"/>
              <a:t>other</a:t>
            </a:r>
            <a:r>
              <a:rPr lang="en-US" sz="5400" dirty="0"/>
              <a:t>” </a:t>
            </a:r>
          </a:p>
        </p:txBody>
      </p:sp>
    </p:spTree>
    <p:extLst>
      <p:ext uri="{BB962C8B-B14F-4D97-AF65-F5344CB8AC3E}">
        <p14:creationId xmlns:p14="http://schemas.microsoft.com/office/powerpoint/2010/main" val="3151112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500"/>
                                        <p:tgtEl>
                                          <p:spTgt spid="3">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2500"/>
                                        <p:tgtEl>
                                          <p:spTgt spid="3">
                                            <p:txEl>
                                              <p:pRg st="1" end="1"/>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heel(1)">
                                      <p:cBhvr>
                                        <p:cTn id="13" dur="2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ppt_x"/>
                                          </p:val>
                                        </p:tav>
                                        <p:tav tm="100000">
                                          <p:val>
                                            <p:strVal val="#ppt_x"/>
                                          </p:val>
                                        </p:tav>
                                      </p:tavLst>
                                    </p:anim>
                                    <p:anim calcmode="lin" valueType="num">
                                      <p:cBhvr additive="base">
                                        <p:cTn id="25"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ppt_x"/>
                                          </p:val>
                                        </p:tav>
                                        <p:tav tm="100000">
                                          <p:val>
                                            <p:strVal val="#ppt_x"/>
                                          </p:val>
                                        </p:tav>
                                      </p:tavLst>
                                    </p:anim>
                                    <p:anim calcmode="lin" valueType="num">
                                      <p:cBhvr additive="base">
                                        <p:cTn id="31"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000" fill="hold"/>
                                        <p:tgtEl>
                                          <p:spTgt spid="7"/>
                                        </p:tgtEl>
                                        <p:attrNameLst>
                                          <p:attrName>ppt_x</p:attrName>
                                        </p:attrNameLst>
                                      </p:cBhvr>
                                      <p:tavLst>
                                        <p:tav tm="0">
                                          <p:val>
                                            <p:strVal val="#ppt_x"/>
                                          </p:val>
                                        </p:tav>
                                        <p:tav tm="100000">
                                          <p:val>
                                            <p:strVal val="#ppt_x"/>
                                          </p:val>
                                        </p:tav>
                                      </p:tavLst>
                                    </p:anim>
                                    <p:anim calcmode="lin" valueType="num">
                                      <p:cBhvr additive="base">
                                        <p:cTn id="37"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1000" fill="hold"/>
                                        <p:tgtEl>
                                          <p:spTgt spid="8"/>
                                        </p:tgtEl>
                                        <p:attrNameLst>
                                          <p:attrName>ppt_x</p:attrName>
                                        </p:attrNameLst>
                                      </p:cBhvr>
                                      <p:tavLst>
                                        <p:tav tm="0">
                                          <p:val>
                                            <p:strVal val="#ppt_x"/>
                                          </p:val>
                                        </p:tav>
                                        <p:tav tm="100000">
                                          <p:val>
                                            <p:strVal val="#ppt_x"/>
                                          </p:val>
                                        </p:tav>
                                      </p:tavLst>
                                    </p:anim>
                                    <p:anim calcmode="lin" valueType="num">
                                      <p:cBhvr additive="base">
                                        <p:cTn id="43"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4799319"/>
            <a:ext cx="6403566" cy="2638150"/>
          </a:xfrm>
        </p:spPr>
        <p:txBody>
          <a:bodyPr vert="horz" lIns="91440" tIns="45720" rIns="91440" bIns="45720" rtlCol="0" anchor="b">
            <a:normAutofit/>
          </a:bodyPr>
          <a:lstStyle/>
          <a:p>
            <a:pPr defTabSz="914400"/>
            <a:r>
              <a:rPr lang="en-US" sz="8000" b="1" kern="1200" dirty="0">
                <a:solidFill>
                  <a:srgbClr val="FFFFFF"/>
                </a:solidFill>
                <a:latin typeface="+mj-lt"/>
                <a:ea typeface="+mj-ea"/>
                <a:cs typeface="+mj-cs"/>
              </a:rPr>
              <a:t>County Comparison </a:t>
            </a:r>
          </a:p>
        </p:txBody>
      </p:sp>
      <p:sp>
        <p:nvSpPr>
          <p:cNvPr id="3" name="Subtitle 2"/>
          <p:cNvSpPr>
            <a:spLocks noGrp="1"/>
          </p:cNvSpPr>
          <p:nvPr>
            <p:ph type="subTitle" idx="1"/>
          </p:nvPr>
        </p:nvSpPr>
        <p:spPr>
          <a:xfrm>
            <a:off x="8076704" y="716912"/>
            <a:ext cx="15116741" cy="1100075"/>
          </a:xfrm>
        </p:spPr>
        <p:txBody>
          <a:bodyPr vert="horz" lIns="91440" tIns="45720" rIns="91440" bIns="45720" rtlCol="0" anchor="ctr">
            <a:normAutofit/>
          </a:bodyPr>
          <a:lstStyle/>
          <a:p>
            <a:pPr marL="571248" lvl="1" algn="l" defTabSz="914400"/>
            <a:r>
              <a:rPr lang="en-US" sz="5400" dirty="0"/>
              <a:t>By Election Day, Placer County:</a:t>
            </a:r>
          </a:p>
        </p:txBody>
      </p:sp>
      <p:sp>
        <p:nvSpPr>
          <p:cNvPr id="4" name="Subtitle 2">
            <a:extLst>
              <a:ext uri="{FF2B5EF4-FFF2-40B4-BE49-F238E27FC236}">
                <a16:creationId xmlns:a16="http://schemas.microsoft.com/office/drawing/2014/main" id="{D7647447-4A87-4CE6-C92F-1A9CBECA0116}"/>
              </a:ext>
            </a:extLst>
          </p:cNvPr>
          <p:cNvSpPr txBox="1">
            <a:spLocks/>
          </p:cNvSpPr>
          <p:nvPr/>
        </p:nvSpPr>
        <p:spPr>
          <a:xfrm>
            <a:off x="8973455" y="1963584"/>
            <a:ext cx="15116741" cy="1100075"/>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257048" lvl="1" indent="-685800" algn="l" defTabSz="914400">
              <a:buFont typeface="Arial" panose="020B0604020202020204" pitchFamily="34" charset="0"/>
              <a:buChar char="•"/>
            </a:pPr>
            <a:r>
              <a:rPr lang="en-US" sz="5400" b="1" dirty="0"/>
              <a:t>Grew by 7,000 voters to 295,072</a:t>
            </a:r>
            <a:endParaRPr lang="en-US" sz="5400" dirty="0"/>
          </a:p>
        </p:txBody>
      </p:sp>
      <p:sp>
        <p:nvSpPr>
          <p:cNvPr id="8" name="Subtitle 2">
            <a:extLst>
              <a:ext uri="{FF2B5EF4-FFF2-40B4-BE49-F238E27FC236}">
                <a16:creationId xmlns:a16="http://schemas.microsoft.com/office/drawing/2014/main" id="{C1B25B4D-FE69-AB25-1D06-3CE68ACA2F0B}"/>
              </a:ext>
            </a:extLst>
          </p:cNvPr>
          <p:cNvSpPr txBox="1">
            <a:spLocks/>
          </p:cNvSpPr>
          <p:nvPr/>
        </p:nvSpPr>
        <p:spPr>
          <a:xfrm>
            <a:off x="8973455" y="3397518"/>
            <a:ext cx="13323237" cy="1100075"/>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257048" lvl="1" indent="-685800" algn="l" defTabSz="914400">
              <a:buFont typeface="Arial" panose="020B0604020202020204" pitchFamily="34" charset="0"/>
              <a:buChar char="•"/>
            </a:pPr>
            <a:r>
              <a:rPr lang="en-US" sz="5400" b="1" dirty="0"/>
              <a:t>Overtook Stanislaus County as the 17</a:t>
            </a:r>
            <a:r>
              <a:rPr lang="en-US" sz="5400" b="1" baseline="30000" dirty="0"/>
              <a:t>th</a:t>
            </a:r>
            <a:r>
              <a:rPr lang="en-US" sz="5400" b="1" dirty="0"/>
              <a:t> largest county </a:t>
            </a:r>
            <a:r>
              <a:rPr lang="en-US" sz="5400" dirty="0"/>
              <a:t>in voter registration</a:t>
            </a:r>
          </a:p>
        </p:txBody>
      </p:sp>
      <p:sp>
        <p:nvSpPr>
          <p:cNvPr id="10" name="Subtitle 2">
            <a:extLst>
              <a:ext uri="{FF2B5EF4-FFF2-40B4-BE49-F238E27FC236}">
                <a16:creationId xmlns:a16="http://schemas.microsoft.com/office/drawing/2014/main" id="{F098630D-3396-4850-826F-8262E815E4C2}"/>
              </a:ext>
            </a:extLst>
          </p:cNvPr>
          <p:cNvSpPr txBox="1">
            <a:spLocks/>
          </p:cNvSpPr>
          <p:nvPr/>
        </p:nvSpPr>
        <p:spPr>
          <a:xfrm>
            <a:off x="8973448" y="6106243"/>
            <a:ext cx="13323237" cy="1100075"/>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257048" lvl="1" indent="-685800" algn="l" defTabSz="914400">
              <a:buFont typeface="Arial" panose="020B0604020202020204" pitchFamily="34" charset="0"/>
              <a:buChar char="•"/>
            </a:pPr>
            <a:r>
              <a:rPr lang="en-US" sz="5400" dirty="0"/>
              <a:t>Had </a:t>
            </a:r>
            <a:r>
              <a:rPr lang="en-US" sz="5400" b="1" dirty="0"/>
              <a:t>over 95%</a:t>
            </a:r>
            <a:r>
              <a:rPr lang="en-US" sz="5400" dirty="0"/>
              <a:t> of eligible voters registered, </a:t>
            </a:r>
            <a:r>
              <a:rPr lang="en-US" sz="5400" b="1" dirty="0"/>
              <a:t>the 2</a:t>
            </a:r>
            <a:r>
              <a:rPr lang="en-US" sz="5400" b="1" baseline="30000" dirty="0"/>
              <a:t>nd</a:t>
            </a:r>
            <a:r>
              <a:rPr lang="en-US" sz="5400" b="1" dirty="0"/>
              <a:t> highest percentage </a:t>
            </a:r>
            <a:r>
              <a:rPr lang="en-US" sz="5400" dirty="0"/>
              <a:t>in California (only Alpine County beats us at 96%).</a:t>
            </a:r>
          </a:p>
        </p:txBody>
      </p:sp>
      <p:sp>
        <p:nvSpPr>
          <p:cNvPr id="12" name="Subtitle 2">
            <a:extLst>
              <a:ext uri="{FF2B5EF4-FFF2-40B4-BE49-F238E27FC236}">
                <a16:creationId xmlns:a16="http://schemas.microsoft.com/office/drawing/2014/main" id="{56A3A95D-6F7B-39E3-B0F7-F6E4FCAF226A}"/>
              </a:ext>
            </a:extLst>
          </p:cNvPr>
          <p:cNvSpPr txBox="1">
            <a:spLocks/>
          </p:cNvSpPr>
          <p:nvPr/>
        </p:nvSpPr>
        <p:spPr>
          <a:xfrm>
            <a:off x="8973448" y="8712032"/>
            <a:ext cx="13323237" cy="1100075"/>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257048" lvl="1" indent="-685800" algn="l" defTabSz="914400">
              <a:buFont typeface="Arial" panose="020B0604020202020204" pitchFamily="34" charset="0"/>
              <a:buChar char="•"/>
            </a:pPr>
            <a:r>
              <a:rPr lang="en-US" sz="5400" dirty="0"/>
              <a:t>Is in the </a:t>
            </a:r>
            <a:r>
              <a:rPr lang="en-US" sz="5400" b="1" dirty="0"/>
              <a:t>top 5% of largest counties</a:t>
            </a:r>
            <a:r>
              <a:rPr lang="en-US" sz="5400" dirty="0"/>
              <a:t> in the nation</a:t>
            </a:r>
          </a:p>
        </p:txBody>
      </p:sp>
      <p:sp>
        <p:nvSpPr>
          <p:cNvPr id="14" name="Subtitle 2">
            <a:extLst>
              <a:ext uri="{FF2B5EF4-FFF2-40B4-BE49-F238E27FC236}">
                <a16:creationId xmlns:a16="http://schemas.microsoft.com/office/drawing/2014/main" id="{DF8D534F-F87B-A7A9-5E21-111C7860EC9A}"/>
              </a:ext>
            </a:extLst>
          </p:cNvPr>
          <p:cNvSpPr txBox="1">
            <a:spLocks/>
          </p:cNvSpPr>
          <p:nvPr/>
        </p:nvSpPr>
        <p:spPr>
          <a:xfrm>
            <a:off x="8396619" y="11202378"/>
            <a:ext cx="15116741" cy="1100075"/>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571248" lvl="1" algn="l" defTabSz="914400"/>
            <a:r>
              <a:rPr lang="en-US" sz="5400" dirty="0"/>
              <a:t>The number of Placer County voters </a:t>
            </a:r>
            <a:r>
              <a:rPr lang="en-US" sz="5400" b="1" dirty="0"/>
              <a:t>increased by 14,000 since March primary</a:t>
            </a:r>
            <a:r>
              <a:rPr lang="en-US" sz="5400" dirty="0"/>
              <a:t>, the entire voter population of 9 CA counties in 8 months</a:t>
            </a:r>
          </a:p>
        </p:txBody>
      </p:sp>
    </p:spTree>
    <p:extLst>
      <p:ext uri="{BB962C8B-B14F-4D97-AF65-F5344CB8AC3E}">
        <p14:creationId xmlns:p14="http://schemas.microsoft.com/office/powerpoint/2010/main" val="3049342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500"/>
                                        <p:tgtEl>
                                          <p:spTgt spid="4"/>
                                        </p:tgtEl>
                                      </p:cBhvr>
                                    </p:animEffect>
                                    <p:anim calcmode="lin" valueType="num">
                                      <p:cBhvr>
                                        <p:cTn id="13" dur="1500" fill="hold"/>
                                        <p:tgtEl>
                                          <p:spTgt spid="4"/>
                                        </p:tgtEl>
                                        <p:attrNameLst>
                                          <p:attrName>ppt_x</p:attrName>
                                        </p:attrNameLst>
                                      </p:cBhvr>
                                      <p:tavLst>
                                        <p:tav tm="0">
                                          <p:val>
                                            <p:strVal val="#ppt_x"/>
                                          </p:val>
                                        </p:tav>
                                        <p:tav tm="100000">
                                          <p:val>
                                            <p:strVal val="#ppt_x"/>
                                          </p:val>
                                        </p:tav>
                                      </p:tavLst>
                                    </p:anim>
                                    <p:anim calcmode="lin" valueType="num">
                                      <p:cBhvr>
                                        <p:cTn id="14" dur="1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500"/>
                                        <p:tgtEl>
                                          <p:spTgt spid="8"/>
                                        </p:tgtEl>
                                      </p:cBhvr>
                                    </p:animEffect>
                                    <p:anim calcmode="lin" valueType="num">
                                      <p:cBhvr>
                                        <p:cTn id="20" dur="1500" fill="hold"/>
                                        <p:tgtEl>
                                          <p:spTgt spid="8"/>
                                        </p:tgtEl>
                                        <p:attrNameLst>
                                          <p:attrName>ppt_x</p:attrName>
                                        </p:attrNameLst>
                                      </p:cBhvr>
                                      <p:tavLst>
                                        <p:tav tm="0">
                                          <p:val>
                                            <p:strVal val="#ppt_x"/>
                                          </p:val>
                                        </p:tav>
                                        <p:tav tm="100000">
                                          <p:val>
                                            <p:strVal val="#ppt_x"/>
                                          </p:val>
                                        </p:tav>
                                      </p:tavLst>
                                    </p:anim>
                                    <p:anim calcmode="lin" valueType="num">
                                      <p:cBhvr>
                                        <p:cTn id="21" dur="1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500"/>
                                        <p:tgtEl>
                                          <p:spTgt spid="10"/>
                                        </p:tgtEl>
                                      </p:cBhvr>
                                    </p:animEffect>
                                    <p:anim calcmode="lin" valueType="num">
                                      <p:cBhvr>
                                        <p:cTn id="27" dur="1500" fill="hold"/>
                                        <p:tgtEl>
                                          <p:spTgt spid="10"/>
                                        </p:tgtEl>
                                        <p:attrNameLst>
                                          <p:attrName>ppt_x</p:attrName>
                                        </p:attrNameLst>
                                      </p:cBhvr>
                                      <p:tavLst>
                                        <p:tav tm="0">
                                          <p:val>
                                            <p:strVal val="#ppt_x"/>
                                          </p:val>
                                        </p:tav>
                                        <p:tav tm="100000">
                                          <p:val>
                                            <p:strVal val="#ppt_x"/>
                                          </p:val>
                                        </p:tav>
                                      </p:tavLst>
                                    </p:anim>
                                    <p:anim calcmode="lin" valueType="num">
                                      <p:cBhvr>
                                        <p:cTn id="28" dur="1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500"/>
                                        <p:tgtEl>
                                          <p:spTgt spid="12"/>
                                        </p:tgtEl>
                                      </p:cBhvr>
                                    </p:animEffect>
                                    <p:anim calcmode="lin" valueType="num">
                                      <p:cBhvr>
                                        <p:cTn id="34" dur="1500" fill="hold"/>
                                        <p:tgtEl>
                                          <p:spTgt spid="12"/>
                                        </p:tgtEl>
                                        <p:attrNameLst>
                                          <p:attrName>ppt_x</p:attrName>
                                        </p:attrNameLst>
                                      </p:cBhvr>
                                      <p:tavLst>
                                        <p:tav tm="0">
                                          <p:val>
                                            <p:strVal val="#ppt_x"/>
                                          </p:val>
                                        </p:tav>
                                        <p:tav tm="100000">
                                          <p:val>
                                            <p:strVal val="#ppt_x"/>
                                          </p:val>
                                        </p:tav>
                                      </p:tavLst>
                                    </p:anim>
                                    <p:anim calcmode="lin" valueType="num">
                                      <p:cBhvr>
                                        <p:cTn id="35" dur="1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750" fill="hold"/>
                                        <p:tgtEl>
                                          <p:spTgt spid="14"/>
                                        </p:tgtEl>
                                        <p:attrNameLst>
                                          <p:attrName>ppt_w</p:attrName>
                                        </p:attrNameLst>
                                      </p:cBhvr>
                                      <p:tavLst>
                                        <p:tav tm="0">
                                          <p:val>
                                            <p:strVal val="#ppt_w*0.70"/>
                                          </p:val>
                                        </p:tav>
                                        <p:tav tm="100000">
                                          <p:val>
                                            <p:strVal val="#ppt_w"/>
                                          </p:val>
                                        </p:tav>
                                      </p:tavLst>
                                    </p:anim>
                                    <p:anim calcmode="lin" valueType="num">
                                      <p:cBhvr>
                                        <p:cTn id="41" dur="1750" fill="hold"/>
                                        <p:tgtEl>
                                          <p:spTgt spid="14"/>
                                        </p:tgtEl>
                                        <p:attrNameLst>
                                          <p:attrName>ppt_h</p:attrName>
                                        </p:attrNameLst>
                                      </p:cBhvr>
                                      <p:tavLst>
                                        <p:tav tm="0">
                                          <p:val>
                                            <p:strVal val="#ppt_h"/>
                                          </p:val>
                                        </p:tav>
                                        <p:tav tm="100000">
                                          <p:val>
                                            <p:strVal val="#ppt_h"/>
                                          </p:val>
                                        </p:tav>
                                      </p:tavLst>
                                    </p:anim>
                                    <p:animEffect transition="in" filter="fade">
                                      <p:cBhvr>
                                        <p:cTn id="42" dur="1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8" grpId="0"/>
      <p:bldP spid="10"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4432089"/>
            <a:ext cx="6403566" cy="3372609"/>
          </a:xfrm>
        </p:spPr>
        <p:txBody>
          <a:bodyPr vert="horz" lIns="91440" tIns="45720" rIns="91440" bIns="45720" rtlCol="0" anchor="b">
            <a:normAutofit fontScale="90000"/>
          </a:bodyPr>
          <a:lstStyle/>
          <a:p>
            <a:pPr defTabSz="914400"/>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2024 General Election </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Voter Turnout </a:t>
            </a:r>
          </a:p>
        </p:txBody>
      </p:sp>
      <p:sp>
        <p:nvSpPr>
          <p:cNvPr id="3" name="Subtitle 2"/>
          <p:cNvSpPr>
            <a:spLocks noGrp="1"/>
          </p:cNvSpPr>
          <p:nvPr>
            <p:ph type="subTitle" idx="1"/>
          </p:nvPr>
        </p:nvSpPr>
        <p:spPr>
          <a:xfrm>
            <a:off x="8961120" y="707317"/>
            <a:ext cx="14941296" cy="1053537"/>
          </a:xfrm>
        </p:spPr>
        <p:txBody>
          <a:bodyPr vert="horz" lIns="91440" tIns="45720" rIns="91440" bIns="45720" rtlCol="0" anchor="ctr">
            <a:noAutofit/>
          </a:bodyPr>
          <a:lstStyle/>
          <a:p>
            <a:pPr marL="1485900" lvl="1" indent="-228600" algn="l" defTabSz="914400">
              <a:spcBef>
                <a:spcPts val="1200"/>
              </a:spcBef>
              <a:spcAft>
                <a:spcPts val="2400"/>
              </a:spcAft>
              <a:buFont typeface="Arial" panose="020B0604020202020204" pitchFamily="34" charset="0"/>
              <a:buChar char="•"/>
            </a:pPr>
            <a:r>
              <a:rPr lang="en-US" sz="5400" b="1" dirty="0"/>
              <a:t> 238,700</a:t>
            </a:r>
            <a:r>
              <a:rPr lang="en-US" sz="5400" dirty="0"/>
              <a:t> ballots cast </a:t>
            </a:r>
          </a:p>
        </p:txBody>
      </p:sp>
      <p:sp>
        <p:nvSpPr>
          <p:cNvPr id="5" name="Subtitle 2">
            <a:extLst>
              <a:ext uri="{FF2B5EF4-FFF2-40B4-BE49-F238E27FC236}">
                <a16:creationId xmlns:a16="http://schemas.microsoft.com/office/drawing/2014/main" id="{17FF5B76-BE62-9708-8CE7-80FCA8D02093}"/>
              </a:ext>
            </a:extLst>
          </p:cNvPr>
          <p:cNvSpPr txBox="1">
            <a:spLocks/>
          </p:cNvSpPr>
          <p:nvPr/>
        </p:nvSpPr>
        <p:spPr>
          <a:xfrm>
            <a:off x="8961120" y="2031428"/>
            <a:ext cx="14941296" cy="1053537"/>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485900" lvl="1" indent="-228600" algn="l" defTabSz="914400">
              <a:spcBef>
                <a:spcPts val="1200"/>
              </a:spcBef>
              <a:spcAft>
                <a:spcPts val="2400"/>
              </a:spcAft>
              <a:buFont typeface="Arial" panose="020B0604020202020204" pitchFamily="34" charset="0"/>
              <a:buChar char="•"/>
            </a:pPr>
            <a:r>
              <a:rPr lang="en-US" sz="5400" b="1" dirty="0"/>
              <a:t> 83.2% </a:t>
            </a:r>
            <a:r>
              <a:rPr lang="en-US" sz="5400" dirty="0"/>
              <a:t>of eligible Placer County voters</a:t>
            </a:r>
          </a:p>
        </p:txBody>
      </p:sp>
      <p:sp>
        <p:nvSpPr>
          <p:cNvPr id="6" name="Subtitle 2">
            <a:extLst>
              <a:ext uri="{FF2B5EF4-FFF2-40B4-BE49-F238E27FC236}">
                <a16:creationId xmlns:a16="http://schemas.microsoft.com/office/drawing/2014/main" id="{1B496D8F-5D2F-19BF-81F3-333FB23CD337}"/>
              </a:ext>
            </a:extLst>
          </p:cNvPr>
          <p:cNvSpPr txBox="1">
            <a:spLocks/>
          </p:cNvSpPr>
          <p:nvPr/>
        </p:nvSpPr>
        <p:spPr>
          <a:xfrm>
            <a:off x="8961120" y="4356354"/>
            <a:ext cx="14941296" cy="1053537"/>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485900" lvl="1" indent="-228600" algn="l" defTabSz="914400">
              <a:spcBef>
                <a:spcPts val="1200"/>
              </a:spcBef>
              <a:spcAft>
                <a:spcPts val="2400"/>
              </a:spcAft>
              <a:buFont typeface="Arial" panose="020B0604020202020204" pitchFamily="34" charset="0"/>
              <a:buChar char="•"/>
            </a:pPr>
            <a:r>
              <a:rPr lang="en-US" sz="5400" b="1" dirty="0"/>
              <a:t> </a:t>
            </a:r>
            <a:r>
              <a:rPr lang="en-US" sz="5400" dirty="0"/>
              <a:t>Average Placer turnout (presidential general elections): </a:t>
            </a:r>
            <a:r>
              <a:rPr lang="en-US" sz="5400" b="1" dirty="0"/>
              <a:t>80% </a:t>
            </a:r>
            <a:r>
              <a:rPr lang="en-US" sz="5400" dirty="0"/>
              <a:t>to</a:t>
            </a:r>
            <a:r>
              <a:rPr lang="en-US" sz="5400" b="1" dirty="0"/>
              <a:t> 84%</a:t>
            </a:r>
          </a:p>
          <a:p>
            <a:pPr marL="1485900" lvl="1" indent="-228600" algn="l" defTabSz="914400">
              <a:spcBef>
                <a:spcPts val="1200"/>
              </a:spcBef>
              <a:spcAft>
                <a:spcPts val="2400"/>
              </a:spcAft>
              <a:buFont typeface="Arial" panose="020B0604020202020204" pitchFamily="34" charset="0"/>
              <a:buChar char="•"/>
            </a:pPr>
            <a:endParaRPr lang="en-US" sz="5400" dirty="0"/>
          </a:p>
        </p:txBody>
      </p:sp>
      <p:sp>
        <p:nvSpPr>
          <p:cNvPr id="7" name="Subtitle 2">
            <a:extLst>
              <a:ext uri="{FF2B5EF4-FFF2-40B4-BE49-F238E27FC236}">
                <a16:creationId xmlns:a16="http://schemas.microsoft.com/office/drawing/2014/main" id="{ABB1210F-1EC9-CAE6-908C-0A9275AFBEAD}"/>
              </a:ext>
            </a:extLst>
          </p:cNvPr>
          <p:cNvSpPr txBox="1">
            <a:spLocks/>
          </p:cNvSpPr>
          <p:nvPr/>
        </p:nvSpPr>
        <p:spPr>
          <a:xfrm>
            <a:off x="8961120" y="5680465"/>
            <a:ext cx="14941296" cy="1053537"/>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485900" lvl="1" indent="-228600" algn="l" defTabSz="914400">
              <a:spcBef>
                <a:spcPts val="1200"/>
              </a:spcBef>
              <a:spcAft>
                <a:spcPts val="2400"/>
              </a:spcAft>
              <a:buFont typeface="Arial" panose="020B0604020202020204" pitchFamily="34" charset="0"/>
              <a:buChar char="•"/>
            </a:pPr>
            <a:r>
              <a:rPr lang="en-US" sz="5400" b="1" dirty="0"/>
              <a:t> </a:t>
            </a:r>
            <a:r>
              <a:rPr lang="en-US" sz="5400" dirty="0"/>
              <a:t>Placer County higher than California average </a:t>
            </a:r>
            <a:r>
              <a:rPr lang="en-US" sz="5400" b="1" dirty="0"/>
              <a:t>(71.5%) </a:t>
            </a:r>
            <a:r>
              <a:rPr lang="en-US" sz="5400" dirty="0"/>
              <a:t>by </a:t>
            </a:r>
            <a:r>
              <a:rPr lang="en-US" sz="5400" b="1" dirty="0"/>
              <a:t>12 percentage points</a:t>
            </a:r>
            <a:endParaRPr lang="en-US" sz="5400" dirty="0"/>
          </a:p>
        </p:txBody>
      </p:sp>
      <p:sp>
        <p:nvSpPr>
          <p:cNvPr id="8" name="Subtitle 2">
            <a:extLst>
              <a:ext uri="{FF2B5EF4-FFF2-40B4-BE49-F238E27FC236}">
                <a16:creationId xmlns:a16="http://schemas.microsoft.com/office/drawing/2014/main" id="{E6EB6CDB-633B-7017-7809-F6A1B03E8F34}"/>
              </a:ext>
            </a:extLst>
          </p:cNvPr>
          <p:cNvSpPr txBox="1">
            <a:spLocks/>
          </p:cNvSpPr>
          <p:nvPr/>
        </p:nvSpPr>
        <p:spPr>
          <a:xfrm>
            <a:off x="8961120" y="7277929"/>
            <a:ext cx="14941296" cy="1053537"/>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485900" lvl="1" indent="-228600" algn="l" defTabSz="914400">
              <a:spcBef>
                <a:spcPts val="1200"/>
              </a:spcBef>
              <a:spcAft>
                <a:spcPts val="2400"/>
              </a:spcAft>
              <a:buFont typeface="Arial" panose="020B0604020202020204" pitchFamily="34" charset="0"/>
              <a:buChar char="•"/>
            </a:pPr>
            <a:r>
              <a:rPr lang="en-US" sz="5400" b="1" dirty="0"/>
              <a:t> </a:t>
            </a:r>
            <a:r>
              <a:rPr lang="en-US" sz="5400" dirty="0"/>
              <a:t>Placer turnout was </a:t>
            </a:r>
            <a:r>
              <a:rPr lang="en-US" sz="5400" b="1" dirty="0"/>
              <a:t>8</a:t>
            </a:r>
            <a:r>
              <a:rPr lang="en-US" sz="5400" b="1" baseline="30000" dirty="0"/>
              <a:t>th</a:t>
            </a:r>
            <a:r>
              <a:rPr lang="en-US" sz="5400" b="1" dirty="0"/>
              <a:t> overall</a:t>
            </a:r>
            <a:endParaRPr lang="en-US" sz="5400" dirty="0"/>
          </a:p>
        </p:txBody>
      </p:sp>
      <p:sp>
        <p:nvSpPr>
          <p:cNvPr id="9" name="Subtitle 2">
            <a:extLst>
              <a:ext uri="{FF2B5EF4-FFF2-40B4-BE49-F238E27FC236}">
                <a16:creationId xmlns:a16="http://schemas.microsoft.com/office/drawing/2014/main" id="{2482820E-2193-4605-A90F-B336FB1C227F}"/>
              </a:ext>
            </a:extLst>
          </p:cNvPr>
          <p:cNvSpPr txBox="1">
            <a:spLocks/>
          </p:cNvSpPr>
          <p:nvPr/>
        </p:nvSpPr>
        <p:spPr>
          <a:xfrm>
            <a:off x="8961120" y="9495082"/>
            <a:ext cx="14941296" cy="1053537"/>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485900" lvl="1" indent="-228600" algn="l" defTabSz="914400">
              <a:spcBef>
                <a:spcPts val="1200"/>
              </a:spcBef>
              <a:spcAft>
                <a:spcPts val="2400"/>
              </a:spcAft>
              <a:buFont typeface="Arial" panose="020B0604020202020204" pitchFamily="34" charset="0"/>
              <a:buChar char="•"/>
            </a:pPr>
            <a:r>
              <a:rPr lang="en-US" sz="5400" b="1" dirty="0"/>
              <a:t> </a:t>
            </a:r>
            <a:r>
              <a:rPr lang="en-US" sz="5400" dirty="0"/>
              <a:t>In counties our size or larger, only </a:t>
            </a:r>
            <a:r>
              <a:rPr lang="en-US" sz="5400" b="1" dirty="0"/>
              <a:t>Sonoma County</a:t>
            </a:r>
            <a:r>
              <a:rPr lang="en-US" sz="5400" dirty="0"/>
              <a:t> had a higher turnout at 84.7%</a:t>
            </a:r>
          </a:p>
          <a:p>
            <a:pPr marL="1485900" lvl="1" indent="-228600" algn="l" defTabSz="914400">
              <a:spcBef>
                <a:spcPts val="1200"/>
              </a:spcBef>
              <a:spcAft>
                <a:spcPts val="2400"/>
              </a:spcAft>
              <a:buFont typeface="Arial" panose="020B0604020202020204" pitchFamily="34" charset="0"/>
              <a:buChar char="•"/>
            </a:pPr>
            <a:endParaRPr lang="en-US" sz="5400" dirty="0"/>
          </a:p>
        </p:txBody>
      </p:sp>
      <p:sp>
        <p:nvSpPr>
          <p:cNvPr id="10" name="Subtitle 2">
            <a:extLst>
              <a:ext uri="{FF2B5EF4-FFF2-40B4-BE49-F238E27FC236}">
                <a16:creationId xmlns:a16="http://schemas.microsoft.com/office/drawing/2014/main" id="{338861D9-702F-529F-DA91-ECD2F621E599}"/>
              </a:ext>
            </a:extLst>
          </p:cNvPr>
          <p:cNvSpPr txBox="1">
            <a:spLocks/>
          </p:cNvSpPr>
          <p:nvPr/>
        </p:nvSpPr>
        <p:spPr>
          <a:xfrm>
            <a:off x="8961120" y="11684572"/>
            <a:ext cx="14941296" cy="1053537"/>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485900" lvl="1" indent="-228600" algn="l" defTabSz="914400">
              <a:spcBef>
                <a:spcPts val="1200"/>
              </a:spcBef>
              <a:spcAft>
                <a:spcPts val="2400"/>
              </a:spcAft>
              <a:buFont typeface="Arial" panose="020B0604020202020204" pitchFamily="34" charset="0"/>
              <a:buChar char="•"/>
            </a:pPr>
            <a:r>
              <a:rPr lang="en-US" sz="5400" b="1" dirty="0"/>
              <a:t> Over 3,700 </a:t>
            </a:r>
            <a:r>
              <a:rPr lang="en-US" sz="5400" dirty="0"/>
              <a:t>people requested same-day voter registration ON Election Day</a:t>
            </a:r>
          </a:p>
          <a:p>
            <a:pPr marL="1485900" lvl="1" indent="-228600" algn="l" defTabSz="914400">
              <a:spcBef>
                <a:spcPts val="1200"/>
              </a:spcBef>
              <a:spcAft>
                <a:spcPts val="2400"/>
              </a:spcAft>
              <a:buFont typeface="Arial" panose="020B0604020202020204" pitchFamily="34" charset="0"/>
              <a:buChar char="•"/>
            </a:pPr>
            <a:endParaRPr lang="en-US" sz="5400" dirty="0"/>
          </a:p>
        </p:txBody>
      </p:sp>
    </p:spTree>
    <p:extLst>
      <p:ext uri="{BB962C8B-B14F-4D97-AF65-F5344CB8AC3E}">
        <p14:creationId xmlns:p14="http://schemas.microsoft.com/office/powerpoint/2010/main" val="3181914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1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1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1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2" dur="1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3" dur="1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p:cTn id="28" dur="1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9" dur="1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0" dur="1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 calcmode="lin" valueType="num">
                                      <p:cBhvr>
                                        <p:cTn id="35" dur="1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6" dur="1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7" dur="1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 calcmode="lin" valueType="num">
                                      <p:cBhvr>
                                        <p:cTn id="42" dur="1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3" dur="1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4" dur="1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 calcmode="lin" valueType="num">
                                      <p:cBhvr>
                                        <p:cTn id="49" dur="1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50" dur="1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51" dur="1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6" grpId="0" uiExpand="1" build="p"/>
      <p:bldP spid="7" grpId="0" uiExpand="1" build="p"/>
      <p:bldP spid="8" grpId="0" uiExpand="1" build="p"/>
      <p:bldP spid="9" grpId="0" uiExpand="1" build="p"/>
      <p:bldP spid="10"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3775273"/>
            <a:ext cx="6403566" cy="4686241"/>
          </a:xfrm>
        </p:spPr>
        <p:txBody>
          <a:bodyPr vert="horz" lIns="91440" tIns="45720" rIns="91440" bIns="45720" rtlCol="0" anchor="b">
            <a:normAutofit fontScale="90000"/>
          </a:bodyPr>
          <a:lstStyle/>
          <a:p>
            <a:pPr defTabSz="914400"/>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2024 General Election </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Voter Turnout</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Cont’d</a:t>
            </a:r>
          </a:p>
        </p:txBody>
      </p:sp>
      <p:sp>
        <p:nvSpPr>
          <p:cNvPr id="3" name="Subtitle 2"/>
          <p:cNvSpPr>
            <a:spLocks noGrp="1"/>
          </p:cNvSpPr>
          <p:nvPr>
            <p:ph type="subTitle" idx="1"/>
          </p:nvPr>
        </p:nvSpPr>
        <p:spPr>
          <a:xfrm>
            <a:off x="8627177" y="572596"/>
            <a:ext cx="15171605" cy="2476313"/>
          </a:xfrm>
        </p:spPr>
        <p:txBody>
          <a:bodyPr vert="horz" lIns="91440" tIns="45720" rIns="91440" bIns="45720" rtlCol="0" anchor="ctr">
            <a:normAutofit/>
          </a:bodyPr>
          <a:lstStyle/>
          <a:p>
            <a:pPr marL="799848" lvl="1" indent="-228600" algn="l" defTabSz="914400">
              <a:buFont typeface="Arial" panose="020B0604020202020204" pitchFamily="34" charset="0"/>
              <a:buChar char="•"/>
            </a:pPr>
            <a:endParaRPr lang="en-US" b="1" u="sng" dirty="0"/>
          </a:p>
          <a:p>
            <a:pPr marL="799848" lvl="1" indent="-228600" algn="l" defTabSz="914400">
              <a:buFont typeface="Arial" panose="020B0604020202020204" pitchFamily="34" charset="0"/>
              <a:buChar char="•"/>
            </a:pPr>
            <a:r>
              <a:rPr lang="en-US" sz="4800" b="1" dirty="0"/>
              <a:t> 52,500</a:t>
            </a:r>
            <a:r>
              <a:rPr lang="en-US" sz="4800" dirty="0"/>
              <a:t> voters cast their ballots in person during the 11-day voting period</a:t>
            </a:r>
          </a:p>
          <a:p>
            <a:pPr marL="799848" lvl="1" indent="-228600" algn="l" defTabSz="914400">
              <a:buFont typeface="Arial" panose="020B0604020202020204" pitchFamily="34" charset="0"/>
              <a:buChar char="•"/>
            </a:pPr>
            <a:endParaRPr lang="en-US" b="1" dirty="0"/>
          </a:p>
        </p:txBody>
      </p:sp>
      <p:sp>
        <p:nvSpPr>
          <p:cNvPr id="4" name="Subtitle 2">
            <a:extLst>
              <a:ext uri="{FF2B5EF4-FFF2-40B4-BE49-F238E27FC236}">
                <a16:creationId xmlns:a16="http://schemas.microsoft.com/office/drawing/2014/main" id="{F7150BE2-CC12-146F-03B3-5F45C037224B}"/>
              </a:ext>
            </a:extLst>
          </p:cNvPr>
          <p:cNvSpPr txBox="1">
            <a:spLocks/>
          </p:cNvSpPr>
          <p:nvPr/>
        </p:nvSpPr>
        <p:spPr>
          <a:xfrm>
            <a:off x="8724653" y="1962993"/>
            <a:ext cx="15171605" cy="2476313"/>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799848" lvl="1" indent="-228600" algn="l" defTabSz="914400">
              <a:buFont typeface="Arial" panose="020B0604020202020204" pitchFamily="34" charset="0"/>
              <a:buChar char="•"/>
            </a:pPr>
            <a:endParaRPr lang="en-US" b="1" u="sng" dirty="0"/>
          </a:p>
          <a:p>
            <a:pPr marL="799848" lvl="1" indent="-228600" algn="l" defTabSz="914400">
              <a:buFont typeface="Arial" panose="020B0604020202020204" pitchFamily="34" charset="0"/>
              <a:buChar char="•"/>
            </a:pPr>
            <a:r>
              <a:rPr lang="en-US" sz="4800" b="1" dirty="0"/>
              <a:t> 183,000 </a:t>
            </a:r>
            <a:r>
              <a:rPr lang="en-US" sz="4800" dirty="0"/>
              <a:t>voters cast vote-by-mail ballots</a:t>
            </a:r>
          </a:p>
          <a:p>
            <a:pPr marL="799848" lvl="1" indent="-228600" algn="l" defTabSz="914400">
              <a:buFont typeface="Arial" panose="020B0604020202020204" pitchFamily="34" charset="0"/>
              <a:buChar char="•"/>
            </a:pPr>
            <a:endParaRPr lang="en-US" b="1" dirty="0"/>
          </a:p>
        </p:txBody>
      </p:sp>
      <p:sp>
        <p:nvSpPr>
          <p:cNvPr id="5" name="Subtitle 2">
            <a:extLst>
              <a:ext uri="{FF2B5EF4-FFF2-40B4-BE49-F238E27FC236}">
                <a16:creationId xmlns:a16="http://schemas.microsoft.com/office/drawing/2014/main" id="{F6800881-E7C5-9032-0731-77ED60FA1663}"/>
              </a:ext>
            </a:extLst>
          </p:cNvPr>
          <p:cNvSpPr txBox="1">
            <a:spLocks/>
          </p:cNvSpPr>
          <p:nvPr/>
        </p:nvSpPr>
        <p:spPr>
          <a:xfrm>
            <a:off x="10046000" y="3201149"/>
            <a:ext cx="15171605" cy="1973925"/>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799848" lvl="1" indent="-228600" algn="l" defTabSz="914400">
              <a:buFont typeface="Arial" panose="020B0604020202020204" pitchFamily="34" charset="0"/>
              <a:buChar char="•"/>
            </a:pPr>
            <a:endParaRPr lang="en-US" b="1" u="sng" dirty="0"/>
          </a:p>
          <a:p>
            <a:pPr marL="799848" lvl="1" indent="-228600" algn="l" defTabSz="914400">
              <a:buFont typeface="Arial" panose="020B0604020202020204" pitchFamily="34" charset="0"/>
              <a:buChar char="•"/>
            </a:pPr>
            <a:r>
              <a:rPr lang="en-US" sz="4800" b="1" dirty="0"/>
              <a:t> 87,000</a:t>
            </a:r>
            <a:r>
              <a:rPr lang="en-US" sz="4800" dirty="0"/>
              <a:t> ballots were collected from drop boxes</a:t>
            </a:r>
          </a:p>
          <a:p>
            <a:pPr marL="799848" lvl="1" indent="-228600" algn="l" defTabSz="914400">
              <a:buFont typeface="Arial" panose="020B0604020202020204" pitchFamily="34" charset="0"/>
              <a:buChar char="•"/>
            </a:pPr>
            <a:endParaRPr lang="en-US" b="1" dirty="0"/>
          </a:p>
        </p:txBody>
      </p:sp>
      <p:sp>
        <p:nvSpPr>
          <p:cNvPr id="6" name="Subtitle 2">
            <a:extLst>
              <a:ext uri="{FF2B5EF4-FFF2-40B4-BE49-F238E27FC236}">
                <a16:creationId xmlns:a16="http://schemas.microsoft.com/office/drawing/2014/main" id="{D5719AE4-6CCD-B62A-B844-CE4FD4F7F44F}"/>
              </a:ext>
            </a:extLst>
          </p:cNvPr>
          <p:cNvSpPr txBox="1">
            <a:spLocks/>
          </p:cNvSpPr>
          <p:nvPr/>
        </p:nvSpPr>
        <p:spPr>
          <a:xfrm>
            <a:off x="10084943" y="4097863"/>
            <a:ext cx="15171605" cy="1973925"/>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799848" lvl="1" indent="-228600" algn="l" defTabSz="914400">
              <a:buFont typeface="Arial" panose="020B0604020202020204" pitchFamily="34" charset="0"/>
              <a:buChar char="•"/>
            </a:pPr>
            <a:endParaRPr lang="en-US" b="1" u="sng" dirty="0"/>
          </a:p>
          <a:p>
            <a:pPr marL="799848" lvl="1" indent="-228600" algn="l" defTabSz="914400">
              <a:buFont typeface="Arial" panose="020B0604020202020204" pitchFamily="34" charset="0"/>
              <a:buChar char="•"/>
            </a:pPr>
            <a:r>
              <a:rPr lang="en-US" sz="4800" b="1" dirty="0"/>
              <a:t> 76,000</a:t>
            </a:r>
            <a:r>
              <a:rPr lang="en-US" sz="4800" dirty="0"/>
              <a:t> ballots were returned by mail</a:t>
            </a:r>
          </a:p>
          <a:p>
            <a:pPr marL="799848" lvl="1" indent="-228600" algn="l" defTabSz="914400">
              <a:buFont typeface="Arial" panose="020B0604020202020204" pitchFamily="34" charset="0"/>
              <a:buChar char="•"/>
            </a:pPr>
            <a:endParaRPr lang="en-US" b="1" dirty="0"/>
          </a:p>
        </p:txBody>
      </p:sp>
      <p:sp>
        <p:nvSpPr>
          <p:cNvPr id="7" name="Subtitle 2">
            <a:extLst>
              <a:ext uri="{FF2B5EF4-FFF2-40B4-BE49-F238E27FC236}">
                <a16:creationId xmlns:a16="http://schemas.microsoft.com/office/drawing/2014/main" id="{F5E9EE12-AE36-425B-7C83-1FB6E6B6C584}"/>
              </a:ext>
            </a:extLst>
          </p:cNvPr>
          <p:cNvSpPr txBox="1">
            <a:spLocks/>
          </p:cNvSpPr>
          <p:nvPr/>
        </p:nvSpPr>
        <p:spPr>
          <a:xfrm>
            <a:off x="10084943" y="4958070"/>
            <a:ext cx="15171605" cy="1973925"/>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799848" lvl="1" indent="-228600" algn="l" defTabSz="914400">
              <a:buFont typeface="Arial" panose="020B0604020202020204" pitchFamily="34" charset="0"/>
              <a:buChar char="•"/>
            </a:pPr>
            <a:endParaRPr lang="en-US" b="1" u="sng" dirty="0"/>
          </a:p>
          <a:p>
            <a:pPr marL="799848" lvl="1" indent="-228600" algn="l" defTabSz="914400">
              <a:buFont typeface="Arial" panose="020B0604020202020204" pitchFamily="34" charset="0"/>
              <a:buChar char="•"/>
            </a:pPr>
            <a:r>
              <a:rPr lang="en-US" sz="4800" b="1" dirty="0"/>
              <a:t> 17,500</a:t>
            </a:r>
            <a:r>
              <a:rPr lang="en-US" sz="4800" dirty="0"/>
              <a:t> were dropped at a vote center</a:t>
            </a:r>
          </a:p>
          <a:p>
            <a:pPr marL="799848" lvl="1" indent="-228600" algn="l" defTabSz="914400">
              <a:buFont typeface="Arial" panose="020B0604020202020204" pitchFamily="34" charset="0"/>
              <a:buChar char="•"/>
            </a:pPr>
            <a:endParaRPr lang="en-US" b="1" dirty="0"/>
          </a:p>
        </p:txBody>
      </p:sp>
      <p:sp>
        <p:nvSpPr>
          <p:cNvPr id="8" name="Subtitle 2">
            <a:extLst>
              <a:ext uri="{FF2B5EF4-FFF2-40B4-BE49-F238E27FC236}">
                <a16:creationId xmlns:a16="http://schemas.microsoft.com/office/drawing/2014/main" id="{6EDD2FC9-B91B-0195-5711-BC7E19787FE7}"/>
              </a:ext>
            </a:extLst>
          </p:cNvPr>
          <p:cNvSpPr txBox="1">
            <a:spLocks/>
          </p:cNvSpPr>
          <p:nvPr/>
        </p:nvSpPr>
        <p:spPr>
          <a:xfrm>
            <a:off x="10084942" y="5756909"/>
            <a:ext cx="15171605" cy="1973925"/>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799848" lvl="1" indent="-228600" algn="l" defTabSz="914400">
              <a:buFont typeface="Arial" panose="020B0604020202020204" pitchFamily="34" charset="0"/>
              <a:buChar char="•"/>
            </a:pPr>
            <a:endParaRPr lang="en-US" b="1" u="sng" dirty="0"/>
          </a:p>
          <a:p>
            <a:pPr marL="799848" lvl="1" indent="-228600" algn="l" defTabSz="914400">
              <a:buFont typeface="Arial" panose="020B0604020202020204" pitchFamily="34" charset="0"/>
              <a:buChar char="•"/>
            </a:pPr>
            <a:r>
              <a:rPr lang="en-US" sz="4800" b="1" dirty="0"/>
              <a:t> 2,500 </a:t>
            </a:r>
            <a:r>
              <a:rPr lang="en-US" sz="4800" dirty="0"/>
              <a:t>were dropped at the Elections Office</a:t>
            </a:r>
          </a:p>
          <a:p>
            <a:pPr marL="799848" lvl="1" indent="-228600" algn="l" defTabSz="914400">
              <a:buFont typeface="Arial" panose="020B0604020202020204" pitchFamily="34" charset="0"/>
              <a:buChar char="•"/>
            </a:pPr>
            <a:endParaRPr lang="en-US" b="1" dirty="0"/>
          </a:p>
        </p:txBody>
      </p:sp>
      <p:sp>
        <p:nvSpPr>
          <p:cNvPr id="9" name="Subtitle 2">
            <a:extLst>
              <a:ext uri="{FF2B5EF4-FFF2-40B4-BE49-F238E27FC236}">
                <a16:creationId xmlns:a16="http://schemas.microsoft.com/office/drawing/2014/main" id="{18190E98-5FF7-945D-18CE-A6DCB9B85CAB}"/>
              </a:ext>
            </a:extLst>
          </p:cNvPr>
          <p:cNvSpPr txBox="1">
            <a:spLocks/>
          </p:cNvSpPr>
          <p:nvPr/>
        </p:nvSpPr>
        <p:spPr>
          <a:xfrm>
            <a:off x="8894973" y="6805239"/>
            <a:ext cx="15171605" cy="1973925"/>
          </a:xfrm>
          <a:prstGeom prst="rect">
            <a:avLst/>
          </a:prstGeom>
        </p:spPr>
        <p:txBody>
          <a:bodyPr vert="horz" lIns="91440" tIns="45720" rIns="91440" bIns="45720" rtlCol="0" anchor="ctr">
            <a:normAutofit lnSpcReduction="10000"/>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799848" lvl="1" indent="-228600" algn="l" defTabSz="914400">
              <a:buFont typeface="Arial" panose="020B0604020202020204" pitchFamily="34" charset="0"/>
              <a:buChar char="•"/>
            </a:pPr>
            <a:endParaRPr lang="en-US" b="1" u="sng" dirty="0"/>
          </a:p>
          <a:p>
            <a:pPr marL="799848" lvl="1" indent="-228600" algn="l" defTabSz="914400">
              <a:buFont typeface="Arial" panose="020B0604020202020204" pitchFamily="34" charset="0"/>
              <a:buChar char="•"/>
            </a:pPr>
            <a:r>
              <a:rPr lang="en-US" sz="4800" b="1" dirty="0"/>
              <a:t> 278</a:t>
            </a:r>
            <a:r>
              <a:rPr lang="en-US" sz="4800" dirty="0"/>
              <a:t> non-UOCAVA ballots issued via RAVBM; </a:t>
            </a:r>
            <a:r>
              <a:rPr lang="en-US" sz="4800" b="1" dirty="0"/>
              <a:t>104</a:t>
            </a:r>
            <a:r>
              <a:rPr lang="en-US" sz="4800" dirty="0"/>
              <a:t> returned</a:t>
            </a:r>
          </a:p>
        </p:txBody>
      </p:sp>
      <p:sp>
        <p:nvSpPr>
          <p:cNvPr id="10" name="Subtitle 2">
            <a:extLst>
              <a:ext uri="{FF2B5EF4-FFF2-40B4-BE49-F238E27FC236}">
                <a16:creationId xmlns:a16="http://schemas.microsoft.com/office/drawing/2014/main" id="{E564BD17-CCBE-507F-69A4-CB7731CCB4AC}"/>
              </a:ext>
            </a:extLst>
          </p:cNvPr>
          <p:cNvSpPr txBox="1">
            <a:spLocks/>
          </p:cNvSpPr>
          <p:nvPr/>
        </p:nvSpPr>
        <p:spPr>
          <a:xfrm>
            <a:off x="8907167" y="8746534"/>
            <a:ext cx="15171605" cy="1973925"/>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799848" lvl="1" indent="-228600" algn="l" defTabSz="914400">
              <a:buFont typeface="Arial" panose="020B0604020202020204" pitchFamily="34" charset="0"/>
              <a:buChar char="•"/>
            </a:pPr>
            <a:r>
              <a:rPr lang="en-US" sz="4800" b="1" dirty="0"/>
              <a:t> 1224</a:t>
            </a:r>
            <a:r>
              <a:rPr lang="en-US" sz="4800" dirty="0"/>
              <a:t> registered, active UOCAVA voters by end of Election Day</a:t>
            </a:r>
          </a:p>
          <a:p>
            <a:pPr marL="799848" lvl="1" indent="-228600" algn="l" defTabSz="914400">
              <a:buFont typeface="Arial" panose="020B0604020202020204" pitchFamily="34" charset="0"/>
              <a:buChar char="•"/>
            </a:pPr>
            <a:endParaRPr lang="en-US" b="1" dirty="0"/>
          </a:p>
        </p:txBody>
      </p:sp>
      <p:sp>
        <p:nvSpPr>
          <p:cNvPr id="11" name="Subtitle 2">
            <a:extLst>
              <a:ext uri="{FF2B5EF4-FFF2-40B4-BE49-F238E27FC236}">
                <a16:creationId xmlns:a16="http://schemas.microsoft.com/office/drawing/2014/main" id="{AB521D28-26D4-D98C-F08F-E939F1FC5054}"/>
              </a:ext>
            </a:extLst>
          </p:cNvPr>
          <p:cNvSpPr txBox="1">
            <a:spLocks/>
          </p:cNvSpPr>
          <p:nvPr/>
        </p:nvSpPr>
        <p:spPr>
          <a:xfrm>
            <a:off x="8901070" y="10740742"/>
            <a:ext cx="15171605" cy="1973925"/>
          </a:xfrm>
          <a:prstGeom prst="rect">
            <a:avLst/>
          </a:prstGeom>
        </p:spPr>
        <p:txBody>
          <a:bodyPr vert="horz" lIns="91440" tIns="45720" rIns="91440" bIns="45720" rtlCol="0" anchor="ctr">
            <a:normAutofit lnSpcReduction="10000"/>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799848" lvl="1" indent="-228600" algn="l" defTabSz="914400">
              <a:buFont typeface="Arial" panose="020B0604020202020204" pitchFamily="34" charset="0"/>
              <a:buChar char="•"/>
            </a:pPr>
            <a:endParaRPr lang="en-US" b="1" u="sng" dirty="0"/>
          </a:p>
          <a:p>
            <a:pPr marL="799848" lvl="1" indent="-228600" algn="l" defTabSz="914400">
              <a:buFont typeface="Arial" panose="020B0604020202020204" pitchFamily="34" charset="0"/>
              <a:buChar char="•"/>
            </a:pPr>
            <a:r>
              <a:rPr lang="en-US" sz="4800" b="1" dirty="0"/>
              <a:t> 739 </a:t>
            </a:r>
            <a:r>
              <a:rPr lang="en-US" sz="4800" dirty="0"/>
              <a:t>provisional ballots cast; </a:t>
            </a:r>
            <a:r>
              <a:rPr lang="en-US" sz="4800" b="1" dirty="0"/>
              <a:t>45% </a:t>
            </a:r>
            <a:r>
              <a:rPr lang="en-US" sz="4800" dirty="0"/>
              <a:t>qualified to be counted</a:t>
            </a:r>
          </a:p>
          <a:p>
            <a:pPr marL="799848" lvl="1" indent="-228600" algn="l" defTabSz="914400">
              <a:buFont typeface="Arial" panose="020B0604020202020204" pitchFamily="34" charset="0"/>
              <a:buChar char="•"/>
            </a:pPr>
            <a:endParaRPr lang="en-US" b="1" dirty="0"/>
          </a:p>
        </p:txBody>
      </p:sp>
      <p:sp>
        <p:nvSpPr>
          <p:cNvPr id="12" name="Subtitle 2">
            <a:extLst>
              <a:ext uri="{FF2B5EF4-FFF2-40B4-BE49-F238E27FC236}">
                <a16:creationId xmlns:a16="http://schemas.microsoft.com/office/drawing/2014/main" id="{6B503AA0-D23D-D790-A6F4-76D25860F757}"/>
              </a:ext>
            </a:extLst>
          </p:cNvPr>
          <p:cNvSpPr txBox="1">
            <a:spLocks/>
          </p:cNvSpPr>
          <p:nvPr/>
        </p:nvSpPr>
        <p:spPr>
          <a:xfrm>
            <a:off x="8919361" y="11921675"/>
            <a:ext cx="15171605" cy="1973925"/>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799848" lvl="1" indent="-228600" algn="l" defTabSz="914400">
              <a:buFont typeface="Arial" panose="020B0604020202020204" pitchFamily="34" charset="0"/>
              <a:buChar char="•"/>
            </a:pPr>
            <a:endParaRPr lang="en-US" b="1" u="sng" dirty="0"/>
          </a:p>
          <a:p>
            <a:pPr marL="799848" lvl="1" indent="-228600" algn="l" defTabSz="914400">
              <a:buFont typeface="Arial" panose="020B0604020202020204" pitchFamily="34" charset="0"/>
              <a:buChar char="•"/>
            </a:pPr>
            <a:r>
              <a:rPr lang="en-US" sz="4800" b="1" dirty="0"/>
              <a:t> 4072 </a:t>
            </a:r>
            <a:r>
              <a:rPr lang="en-US" sz="4800" dirty="0"/>
              <a:t>CVR ballots cast; </a:t>
            </a:r>
            <a:r>
              <a:rPr lang="en-US" sz="4800" b="1" dirty="0"/>
              <a:t>97% </a:t>
            </a:r>
            <a:r>
              <a:rPr lang="en-US" sz="4800" dirty="0"/>
              <a:t>qualified to be counted</a:t>
            </a:r>
          </a:p>
          <a:p>
            <a:pPr marL="799848" lvl="1" indent="-228600" algn="l" defTabSz="914400">
              <a:buFont typeface="Arial" panose="020B0604020202020204" pitchFamily="34" charset="0"/>
              <a:buChar char="•"/>
            </a:pPr>
            <a:endParaRPr lang="en-US" b="1" dirty="0"/>
          </a:p>
        </p:txBody>
      </p:sp>
      <p:sp>
        <p:nvSpPr>
          <p:cNvPr id="13" name="Subtitle 2">
            <a:extLst>
              <a:ext uri="{FF2B5EF4-FFF2-40B4-BE49-F238E27FC236}">
                <a16:creationId xmlns:a16="http://schemas.microsoft.com/office/drawing/2014/main" id="{27A891A6-CCC3-067C-B3CA-D416F617399D}"/>
              </a:ext>
            </a:extLst>
          </p:cNvPr>
          <p:cNvSpPr txBox="1">
            <a:spLocks/>
          </p:cNvSpPr>
          <p:nvPr/>
        </p:nvSpPr>
        <p:spPr>
          <a:xfrm>
            <a:off x="8919361" y="9521284"/>
            <a:ext cx="15171605" cy="1973925"/>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571248" lvl="1" algn="l" defTabSz="914400"/>
            <a:endParaRPr lang="en-US" u="sng" dirty="0"/>
          </a:p>
          <a:p>
            <a:pPr marL="799848" lvl="1" indent="-228600" algn="l" defTabSz="914400">
              <a:buFont typeface="Arial" panose="020B0604020202020204" pitchFamily="34" charset="0"/>
              <a:buChar char="•"/>
            </a:pPr>
            <a:r>
              <a:rPr lang="en-US" sz="4800" b="1" dirty="0"/>
              <a:t> 790 </a:t>
            </a:r>
            <a:r>
              <a:rPr lang="en-US" sz="4800" dirty="0"/>
              <a:t>UOCAVA</a:t>
            </a:r>
            <a:r>
              <a:rPr lang="en-US" sz="4800" b="1" dirty="0"/>
              <a:t> </a:t>
            </a:r>
            <a:r>
              <a:rPr lang="en-US" sz="4800" dirty="0"/>
              <a:t>ballots counted;</a:t>
            </a:r>
            <a:r>
              <a:rPr lang="en-US" sz="4800" b="1" dirty="0"/>
              <a:t> 464</a:t>
            </a:r>
            <a:r>
              <a:rPr lang="en-US" sz="4800" dirty="0"/>
              <a:t> issued via RAVBM</a:t>
            </a:r>
          </a:p>
          <a:p>
            <a:pPr marL="799848" lvl="1" indent="-228600" algn="l" defTabSz="914400">
              <a:buFont typeface="Arial" panose="020B0604020202020204" pitchFamily="34" charset="0"/>
              <a:buChar char="•"/>
            </a:pPr>
            <a:endParaRPr lang="en-US" b="1" dirty="0"/>
          </a:p>
        </p:txBody>
      </p:sp>
    </p:spTree>
    <p:extLst>
      <p:ext uri="{BB962C8B-B14F-4D97-AF65-F5344CB8AC3E}">
        <p14:creationId xmlns:p14="http://schemas.microsoft.com/office/powerpoint/2010/main" val="2163327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1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1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500" fill="hold"/>
                                        <p:tgtEl>
                                          <p:spTgt spid="9"/>
                                        </p:tgtEl>
                                        <p:attrNameLst>
                                          <p:attrName>ppt_w</p:attrName>
                                        </p:attrNameLst>
                                      </p:cBhvr>
                                      <p:tavLst>
                                        <p:tav tm="0">
                                          <p:val>
                                            <p:fltVal val="0"/>
                                          </p:val>
                                        </p:tav>
                                        <p:tav tm="100000">
                                          <p:val>
                                            <p:strVal val="#ppt_w"/>
                                          </p:val>
                                        </p:tav>
                                      </p:tavLst>
                                    </p:anim>
                                    <p:anim calcmode="lin" valueType="num">
                                      <p:cBhvr>
                                        <p:cTn id="38" dur="1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500" fill="hold"/>
                                        <p:tgtEl>
                                          <p:spTgt spid="10"/>
                                        </p:tgtEl>
                                        <p:attrNameLst>
                                          <p:attrName>ppt_w</p:attrName>
                                        </p:attrNameLst>
                                      </p:cBhvr>
                                      <p:tavLst>
                                        <p:tav tm="0">
                                          <p:val>
                                            <p:fltVal val="0"/>
                                          </p:val>
                                        </p:tav>
                                        <p:tav tm="100000">
                                          <p:val>
                                            <p:strVal val="#ppt_w"/>
                                          </p:val>
                                        </p:tav>
                                      </p:tavLst>
                                    </p:anim>
                                    <p:anim calcmode="lin" valueType="num">
                                      <p:cBhvr>
                                        <p:cTn id="44" dur="1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500" fill="hold"/>
                                        <p:tgtEl>
                                          <p:spTgt spid="11"/>
                                        </p:tgtEl>
                                        <p:attrNameLst>
                                          <p:attrName>ppt_w</p:attrName>
                                        </p:attrNameLst>
                                      </p:cBhvr>
                                      <p:tavLst>
                                        <p:tav tm="0">
                                          <p:val>
                                            <p:fltVal val="0"/>
                                          </p:val>
                                        </p:tav>
                                        <p:tav tm="100000">
                                          <p:val>
                                            <p:strVal val="#ppt_w"/>
                                          </p:val>
                                        </p:tav>
                                      </p:tavLst>
                                    </p:anim>
                                    <p:anim calcmode="lin" valueType="num">
                                      <p:cBhvr>
                                        <p:cTn id="50" dur="1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500" fill="hold"/>
                                        <p:tgtEl>
                                          <p:spTgt spid="12"/>
                                        </p:tgtEl>
                                        <p:attrNameLst>
                                          <p:attrName>ppt_w</p:attrName>
                                        </p:attrNameLst>
                                      </p:cBhvr>
                                      <p:tavLst>
                                        <p:tav tm="0">
                                          <p:val>
                                            <p:fltVal val="0"/>
                                          </p:val>
                                        </p:tav>
                                        <p:tav tm="100000">
                                          <p:val>
                                            <p:strVal val="#ppt_w"/>
                                          </p:val>
                                        </p:tav>
                                      </p:tavLst>
                                    </p:anim>
                                    <p:anim calcmode="lin" valueType="num">
                                      <p:cBhvr>
                                        <p:cTn id="56" dur="1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1500" fill="hold"/>
                                        <p:tgtEl>
                                          <p:spTgt spid="13"/>
                                        </p:tgtEl>
                                        <p:attrNameLst>
                                          <p:attrName>ppt_w</p:attrName>
                                        </p:attrNameLst>
                                      </p:cBhvr>
                                      <p:tavLst>
                                        <p:tav tm="0">
                                          <p:val>
                                            <p:fltVal val="0"/>
                                          </p:val>
                                        </p:tav>
                                        <p:tav tm="100000">
                                          <p:val>
                                            <p:strVal val="#ppt_w"/>
                                          </p:val>
                                        </p:tav>
                                      </p:tavLst>
                                    </p:anim>
                                    <p:anim calcmode="lin" valueType="num">
                                      <p:cBhvr>
                                        <p:cTn id="62" dur="1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P spid="9"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3278249"/>
            <a:ext cx="6403566" cy="5680289"/>
          </a:xfrm>
        </p:spPr>
        <p:txBody>
          <a:bodyPr vert="horz" lIns="91440" tIns="45720" rIns="91440" bIns="45720" rtlCol="0" anchor="b">
            <a:normAutofit/>
          </a:bodyPr>
          <a:lstStyle/>
          <a:p>
            <a:pPr defTabSz="914400"/>
            <a:r>
              <a:rPr lang="en-US" sz="8000" b="1" kern="1200" dirty="0">
                <a:solidFill>
                  <a:srgbClr val="FFFFFF"/>
                </a:solidFill>
                <a:latin typeface="+mj-lt"/>
                <a:ea typeface="+mj-ea"/>
                <a:cs typeface="+mj-cs"/>
              </a:rPr>
              <a:t>Election</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Report </a:t>
            </a:r>
            <a:br>
              <a:rPr lang="en-US" sz="8000" b="1" kern="1200" dirty="0">
                <a:solidFill>
                  <a:srgbClr val="FFFFFF"/>
                </a:solidFill>
                <a:latin typeface="+mj-lt"/>
                <a:ea typeface="+mj-ea"/>
                <a:cs typeface="+mj-cs"/>
              </a:rPr>
            </a:b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In-person </a:t>
            </a:r>
            <a:br>
              <a:rPr lang="en-US" sz="8000" b="1" kern="1200" dirty="0">
                <a:solidFill>
                  <a:srgbClr val="FFFFFF"/>
                </a:solidFill>
                <a:latin typeface="+mj-lt"/>
                <a:ea typeface="+mj-ea"/>
                <a:cs typeface="+mj-cs"/>
              </a:rPr>
            </a:br>
            <a:r>
              <a:rPr lang="en-US" sz="8000" b="1" kern="1200" dirty="0">
                <a:solidFill>
                  <a:srgbClr val="FFFFFF"/>
                </a:solidFill>
                <a:latin typeface="+mj-lt"/>
                <a:ea typeface="+mj-ea"/>
                <a:cs typeface="+mj-cs"/>
              </a:rPr>
              <a:t>Voting</a:t>
            </a:r>
          </a:p>
        </p:txBody>
      </p:sp>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7959419" y="1278318"/>
            <a:ext cx="14551768" cy="1621308"/>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628650" algn="l" defTabSz="914400"/>
            <a:r>
              <a:rPr lang="en-US" sz="5400" dirty="0"/>
              <a:t>Of the </a:t>
            </a:r>
            <a:r>
              <a:rPr lang="en-US" sz="5400" b="1" dirty="0"/>
              <a:t>52,500 voters </a:t>
            </a:r>
            <a:r>
              <a:rPr lang="en-US" sz="5400" dirty="0"/>
              <a:t>who cast their ballots in person:</a:t>
            </a:r>
          </a:p>
        </p:txBody>
      </p:sp>
      <p:pic>
        <p:nvPicPr>
          <p:cNvPr id="4" name="Picture 3" descr="A red white and blue stars and lines with text&#10;&#10;Description automatically generated">
            <a:extLst>
              <a:ext uri="{FF2B5EF4-FFF2-40B4-BE49-F238E27FC236}">
                <a16:creationId xmlns:a16="http://schemas.microsoft.com/office/drawing/2014/main" id="{5C9F6CA0-37D2-B5B7-18C8-DDE325D12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6621" y="10276866"/>
            <a:ext cx="8076729" cy="2884545"/>
          </a:xfrm>
          <a:prstGeom prst="rect">
            <a:avLst/>
          </a:prstGeom>
        </p:spPr>
      </p:pic>
      <p:sp>
        <p:nvSpPr>
          <p:cNvPr id="3" name="Content Placeholder 2">
            <a:extLst>
              <a:ext uri="{FF2B5EF4-FFF2-40B4-BE49-F238E27FC236}">
                <a16:creationId xmlns:a16="http://schemas.microsoft.com/office/drawing/2014/main" id="{E657BD37-237E-E031-7B89-76FEE9948CAA}"/>
              </a:ext>
            </a:extLst>
          </p:cNvPr>
          <p:cNvSpPr txBox="1">
            <a:spLocks/>
          </p:cNvSpPr>
          <p:nvPr/>
        </p:nvSpPr>
        <p:spPr>
          <a:xfrm>
            <a:off x="9398787" y="3229481"/>
            <a:ext cx="13112401" cy="1621308"/>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314450" indent="-685800" algn="l" defTabSz="914400">
              <a:buFont typeface="Arial" panose="020B0604020202020204" pitchFamily="34" charset="0"/>
              <a:buChar char="•"/>
            </a:pPr>
            <a:r>
              <a:rPr lang="en-US" sz="5400" b="1" dirty="0"/>
              <a:t>27,800</a:t>
            </a:r>
            <a:r>
              <a:rPr lang="en-US" sz="5400" dirty="0"/>
              <a:t> voted during 10-day early voting period</a:t>
            </a:r>
          </a:p>
        </p:txBody>
      </p:sp>
      <p:sp>
        <p:nvSpPr>
          <p:cNvPr id="5" name="Content Placeholder 2">
            <a:extLst>
              <a:ext uri="{FF2B5EF4-FFF2-40B4-BE49-F238E27FC236}">
                <a16:creationId xmlns:a16="http://schemas.microsoft.com/office/drawing/2014/main" id="{D63E675A-CBE8-DC6E-C1C2-F92BF28B8D0D}"/>
              </a:ext>
            </a:extLst>
          </p:cNvPr>
          <p:cNvSpPr txBox="1">
            <a:spLocks/>
          </p:cNvSpPr>
          <p:nvPr/>
        </p:nvSpPr>
        <p:spPr>
          <a:xfrm>
            <a:off x="9398786" y="4674992"/>
            <a:ext cx="13112401" cy="1621308"/>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314450" indent="-685800" algn="l" defTabSz="914400">
              <a:buFont typeface="Arial" panose="020B0604020202020204" pitchFamily="34" charset="0"/>
              <a:buChar char="•"/>
            </a:pPr>
            <a:r>
              <a:rPr lang="en-US" sz="5400" b="1" dirty="0"/>
              <a:t>24,700</a:t>
            </a:r>
            <a:r>
              <a:rPr lang="en-US" sz="5400" dirty="0"/>
              <a:t> voted on Election Day</a:t>
            </a:r>
          </a:p>
        </p:txBody>
      </p:sp>
      <p:sp>
        <p:nvSpPr>
          <p:cNvPr id="6" name="Content Placeholder 2">
            <a:extLst>
              <a:ext uri="{FF2B5EF4-FFF2-40B4-BE49-F238E27FC236}">
                <a16:creationId xmlns:a16="http://schemas.microsoft.com/office/drawing/2014/main" id="{3F682B18-66C0-67DE-91FD-C3732F40F453}"/>
              </a:ext>
            </a:extLst>
          </p:cNvPr>
          <p:cNvSpPr txBox="1">
            <a:spLocks/>
          </p:cNvSpPr>
          <p:nvPr/>
        </p:nvSpPr>
        <p:spPr>
          <a:xfrm>
            <a:off x="9398786" y="6296300"/>
            <a:ext cx="13112401" cy="1621308"/>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314450" indent="-685800" algn="l" defTabSz="914400">
              <a:buFont typeface="Arial" panose="020B0604020202020204" pitchFamily="34" charset="0"/>
              <a:buChar char="•"/>
            </a:pPr>
            <a:r>
              <a:rPr lang="en-US" sz="5400" b="1" dirty="0"/>
              <a:t>19,500 </a:t>
            </a:r>
            <a:r>
              <a:rPr lang="en-US" sz="5400" dirty="0"/>
              <a:t>voters cast traditional polling place ballots</a:t>
            </a:r>
          </a:p>
        </p:txBody>
      </p:sp>
      <p:sp>
        <p:nvSpPr>
          <p:cNvPr id="8" name="Content Placeholder 2">
            <a:extLst>
              <a:ext uri="{FF2B5EF4-FFF2-40B4-BE49-F238E27FC236}">
                <a16:creationId xmlns:a16="http://schemas.microsoft.com/office/drawing/2014/main" id="{9D85D13D-D2A3-51E9-376C-A346A87BFA32}"/>
              </a:ext>
            </a:extLst>
          </p:cNvPr>
          <p:cNvSpPr txBox="1">
            <a:spLocks/>
          </p:cNvSpPr>
          <p:nvPr/>
        </p:nvSpPr>
        <p:spPr>
          <a:xfrm>
            <a:off x="9398786" y="8147884"/>
            <a:ext cx="13112401" cy="1621308"/>
          </a:xfrm>
          <a:prstGeom prst="rect">
            <a:avLst/>
          </a:prstGeom>
        </p:spPr>
        <p:txBody>
          <a:bodyPr vert="horz" lIns="91440" tIns="45720" rIns="91440" bIns="45720" rtlCol="0" anchor="ctr">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314450" indent="-685800" algn="l" defTabSz="914400">
              <a:buFont typeface="Arial" panose="020B0604020202020204" pitchFamily="34" charset="0"/>
              <a:buChar char="•"/>
            </a:pPr>
            <a:r>
              <a:rPr lang="en-US" sz="5400" b="1" dirty="0"/>
              <a:t>Over 33,000 </a:t>
            </a:r>
            <a:r>
              <a:rPr lang="en-US" sz="5400" dirty="0"/>
              <a:t>scanned their vote-by-mail ballots using </a:t>
            </a:r>
            <a:r>
              <a:rPr lang="en-US" sz="5400" b="1" dirty="0"/>
              <a:t>“Sign, Scan &amp; GO!”</a:t>
            </a:r>
            <a:endParaRPr lang="en-US" sz="5400" dirty="0"/>
          </a:p>
        </p:txBody>
      </p:sp>
    </p:spTree>
    <p:extLst>
      <p:ext uri="{BB962C8B-B14F-4D97-AF65-F5344CB8AC3E}">
        <p14:creationId xmlns:p14="http://schemas.microsoft.com/office/powerpoint/2010/main" val="780745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500" fill="hold"/>
                                        <p:tgtEl>
                                          <p:spTgt spid="3"/>
                                        </p:tgtEl>
                                        <p:attrNameLst>
                                          <p:attrName>ppt_x</p:attrName>
                                        </p:attrNameLst>
                                      </p:cBhvr>
                                      <p:tavLst>
                                        <p:tav tm="0">
                                          <p:val>
                                            <p:strVal val="0-#ppt_w/2"/>
                                          </p:val>
                                        </p:tav>
                                        <p:tav tm="100000">
                                          <p:val>
                                            <p:strVal val="#ppt_x"/>
                                          </p:val>
                                        </p:tav>
                                      </p:tavLst>
                                    </p:anim>
                                    <p:anim calcmode="lin" valueType="num">
                                      <p:cBhvr additive="base">
                                        <p:cTn id="13" dur="1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500" fill="hold"/>
                                        <p:tgtEl>
                                          <p:spTgt spid="5"/>
                                        </p:tgtEl>
                                        <p:attrNameLst>
                                          <p:attrName>ppt_x</p:attrName>
                                        </p:attrNameLst>
                                      </p:cBhvr>
                                      <p:tavLst>
                                        <p:tav tm="0">
                                          <p:val>
                                            <p:strVal val="0-#ppt_w/2"/>
                                          </p:val>
                                        </p:tav>
                                        <p:tav tm="100000">
                                          <p:val>
                                            <p:strVal val="#ppt_x"/>
                                          </p:val>
                                        </p:tav>
                                      </p:tavLst>
                                    </p:anim>
                                    <p:anim calcmode="lin" valueType="num">
                                      <p:cBhvr additive="base">
                                        <p:cTn id="19" dur="1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500" fill="hold"/>
                                        <p:tgtEl>
                                          <p:spTgt spid="6"/>
                                        </p:tgtEl>
                                        <p:attrNameLst>
                                          <p:attrName>ppt_x</p:attrName>
                                        </p:attrNameLst>
                                      </p:cBhvr>
                                      <p:tavLst>
                                        <p:tav tm="0">
                                          <p:val>
                                            <p:strVal val="0-#ppt_w/2"/>
                                          </p:val>
                                        </p:tav>
                                        <p:tav tm="100000">
                                          <p:val>
                                            <p:strVal val="#ppt_x"/>
                                          </p:val>
                                        </p:tav>
                                      </p:tavLst>
                                    </p:anim>
                                    <p:anim calcmode="lin" valueType="num">
                                      <p:cBhvr additive="base">
                                        <p:cTn id="25" dur="1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9"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500" fill="hold"/>
                                        <p:tgtEl>
                                          <p:spTgt spid="8"/>
                                        </p:tgtEl>
                                        <p:attrNameLst>
                                          <p:attrName>ppt_x</p:attrName>
                                        </p:attrNameLst>
                                      </p:cBhvr>
                                      <p:tavLst>
                                        <p:tav tm="0">
                                          <p:val>
                                            <p:strVal val="0-#ppt_w/2"/>
                                          </p:val>
                                        </p:tav>
                                        <p:tav tm="100000">
                                          <p:val>
                                            <p:strVal val="#ppt_x"/>
                                          </p:val>
                                        </p:tav>
                                      </p:tavLst>
                                    </p:anim>
                                    <p:anim calcmode="lin" valueType="num">
                                      <p:cBhvr additive="base">
                                        <p:cTn id="31" dur="1500" fill="hold"/>
                                        <p:tgtEl>
                                          <p:spTgt spid="8"/>
                                        </p:tgtEl>
                                        <p:attrNameLst>
                                          <p:attrName>ppt_y</p:attrName>
                                        </p:attrNameLst>
                                      </p:cBhvr>
                                      <p:tavLst>
                                        <p:tav tm="0">
                                          <p:val>
                                            <p:strVal val="0-#ppt_h/2"/>
                                          </p:val>
                                        </p:tav>
                                        <p:tav tm="100000">
                                          <p:val>
                                            <p:strVal val="#ppt_y"/>
                                          </p:val>
                                        </p:tav>
                                      </p:tavLst>
                                    </p:anim>
                                  </p:childTnLst>
                                </p:cTn>
                              </p:par>
                            </p:childTnLst>
                          </p:cTn>
                        </p:par>
                        <p:par>
                          <p:cTn id="32" fill="hold">
                            <p:stCondLst>
                              <p:cond delay="1500"/>
                            </p:stCondLst>
                            <p:childTnLst>
                              <p:par>
                                <p:cTn id="33" presetID="22" presetClass="entr" presetSubtype="8" fill="hold" nodeType="afterEffect">
                                  <p:stCondLst>
                                    <p:cond delay="25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6560" y="4939996"/>
            <a:ext cx="6403566" cy="2356796"/>
          </a:xfrm>
        </p:spPr>
        <p:txBody>
          <a:bodyPr vert="horz" lIns="91440" tIns="45720" rIns="91440" bIns="45720" rtlCol="0" anchor="b">
            <a:normAutofit/>
          </a:bodyPr>
          <a:lstStyle/>
          <a:p>
            <a:pPr defTabSz="914400"/>
            <a:r>
              <a:rPr lang="en-US" sz="8000" b="1" kern="1200" dirty="0">
                <a:solidFill>
                  <a:srgbClr val="FFFFFF"/>
                </a:solidFill>
                <a:latin typeface="+mj-lt"/>
                <a:ea typeface="+mj-ea"/>
                <a:cs typeface="+mj-cs"/>
              </a:rPr>
              <a:t>Vote Center Utilization</a:t>
            </a:r>
          </a:p>
        </p:txBody>
      </p:sp>
      <p:sp>
        <p:nvSpPr>
          <p:cNvPr id="11" name="Content Placeholder 2">
            <a:extLst>
              <a:ext uri="{FF2B5EF4-FFF2-40B4-BE49-F238E27FC236}">
                <a16:creationId xmlns:a16="http://schemas.microsoft.com/office/drawing/2014/main" id="{0856F69F-62B5-42DF-436F-FB9C79BCE641}"/>
              </a:ext>
            </a:extLst>
          </p:cNvPr>
          <p:cNvSpPr txBox="1">
            <a:spLocks/>
          </p:cNvSpPr>
          <p:nvPr/>
        </p:nvSpPr>
        <p:spPr>
          <a:xfrm>
            <a:off x="8913261" y="909298"/>
            <a:ext cx="13112401" cy="1906774"/>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628650" algn="l" defTabSz="914400"/>
            <a:r>
              <a:rPr lang="en-US" sz="4000" b="1" dirty="0"/>
              <a:t>Most popular vote center </a:t>
            </a:r>
            <a:r>
              <a:rPr lang="en-US" sz="4000" dirty="0"/>
              <a:t>overall: </a:t>
            </a:r>
          </a:p>
          <a:p>
            <a:pPr lvl="2" indent="-228600" algn="l" defTabSz="914400">
              <a:buFont typeface="Arial" panose="020B0604020202020204" pitchFamily="34" charset="0"/>
              <a:buChar char="•"/>
            </a:pPr>
            <a:r>
              <a:rPr lang="en-US" sz="4000" dirty="0"/>
              <a:t>Rocklin Clerk-Recorder-Elections Office </a:t>
            </a:r>
          </a:p>
          <a:p>
            <a:pPr lvl="2" indent="-228600" algn="l" defTabSz="914400">
              <a:buFont typeface="Arial" panose="020B0604020202020204" pitchFamily="34" charset="0"/>
              <a:buChar char="•"/>
            </a:pPr>
            <a:r>
              <a:rPr lang="en-US" sz="4000" dirty="0"/>
              <a:t>5,649 voters over 11 days</a:t>
            </a:r>
          </a:p>
        </p:txBody>
      </p:sp>
      <p:sp>
        <p:nvSpPr>
          <p:cNvPr id="3" name="Content Placeholder 2">
            <a:extLst>
              <a:ext uri="{FF2B5EF4-FFF2-40B4-BE49-F238E27FC236}">
                <a16:creationId xmlns:a16="http://schemas.microsoft.com/office/drawing/2014/main" id="{091B12E3-78E1-057D-3108-FD49967BFAF4}"/>
              </a:ext>
            </a:extLst>
          </p:cNvPr>
          <p:cNvSpPr txBox="1">
            <a:spLocks/>
          </p:cNvSpPr>
          <p:nvPr/>
        </p:nvSpPr>
        <p:spPr>
          <a:xfrm>
            <a:off x="9672682" y="3099518"/>
            <a:ext cx="13112401" cy="1906774"/>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257300" lvl="1" indent="-571500" algn="l" defTabSz="914400">
              <a:buFont typeface="Wingdings" panose="05000000000000000000" pitchFamily="2" charset="2"/>
              <a:buChar char="«"/>
            </a:pPr>
            <a:r>
              <a:rPr lang="en-US" dirty="0"/>
              <a:t>Second Place</a:t>
            </a:r>
          </a:p>
          <a:p>
            <a:pPr lvl="2" indent="-228600" algn="l" defTabSz="914400">
              <a:buFont typeface="Arial" panose="020B0604020202020204" pitchFamily="34" charset="0"/>
              <a:buChar char="•"/>
            </a:pPr>
            <a:r>
              <a:rPr lang="en-US" sz="4000" dirty="0"/>
              <a:t>Martha Riley Library (Roseville)</a:t>
            </a:r>
          </a:p>
          <a:p>
            <a:pPr lvl="2" indent="-228600" algn="l" defTabSz="914400">
              <a:buFont typeface="Arial" panose="020B0604020202020204" pitchFamily="34" charset="0"/>
              <a:buChar char="•"/>
            </a:pPr>
            <a:r>
              <a:rPr lang="en-US" sz="4000" dirty="0"/>
              <a:t>5,271 voters over 11 days</a:t>
            </a:r>
          </a:p>
        </p:txBody>
      </p:sp>
      <p:sp>
        <p:nvSpPr>
          <p:cNvPr id="4" name="Content Placeholder 2">
            <a:extLst>
              <a:ext uri="{FF2B5EF4-FFF2-40B4-BE49-F238E27FC236}">
                <a16:creationId xmlns:a16="http://schemas.microsoft.com/office/drawing/2014/main" id="{AF3C06B5-C01B-B590-C827-1164C558759C}"/>
              </a:ext>
            </a:extLst>
          </p:cNvPr>
          <p:cNvSpPr txBox="1">
            <a:spLocks/>
          </p:cNvSpPr>
          <p:nvPr/>
        </p:nvSpPr>
        <p:spPr>
          <a:xfrm>
            <a:off x="8913261" y="5580526"/>
            <a:ext cx="13112401" cy="1906774"/>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628650" algn="l" defTabSz="914400"/>
            <a:r>
              <a:rPr lang="en-US" sz="4000" b="1" dirty="0"/>
              <a:t>Busiest vote center on Election Day</a:t>
            </a:r>
            <a:r>
              <a:rPr lang="en-US" sz="4000" dirty="0"/>
              <a:t>: </a:t>
            </a:r>
          </a:p>
          <a:p>
            <a:pPr lvl="2" indent="-228600" algn="l" defTabSz="914400">
              <a:buFont typeface="Arial" panose="020B0604020202020204" pitchFamily="34" charset="0"/>
              <a:buChar char="•"/>
            </a:pPr>
            <a:r>
              <a:rPr lang="en-US" sz="4000" dirty="0"/>
              <a:t>Rocklin Clerk-Recorder-Elections Office </a:t>
            </a:r>
          </a:p>
          <a:p>
            <a:pPr lvl="2" indent="-228600" algn="l" defTabSz="914400">
              <a:buFont typeface="Arial" panose="020B0604020202020204" pitchFamily="34" charset="0"/>
              <a:buChar char="•"/>
            </a:pPr>
            <a:r>
              <a:rPr lang="en-US" sz="4000" dirty="0"/>
              <a:t>1574 ballots cast</a:t>
            </a:r>
          </a:p>
        </p:txBody>
      </p:sp>
      <p:sp>
        <p:nvSpPr>
          <p:cNvPr id="5" name="Content Placeholder 2">
            <a:extLst>
              <a:ext uri="{FF2B5EF4-FFF2-40B4-BE49-F238E27FC236}">
                <a16:creationId xmlns:a16="http://schemas.microsoft.com/office/drawing/2014/main" id="{CB89D935-56A6-9E3D-2ED2-A03DA62C37DB}"/>
              </a:ext>
            </a:extLst>
          </p:cNvPr>
          <p:cNvSpPr txBox="1">
            <a:spLocks/>
          </p:cNvSpPr>
          <p:nvPr/>
        </p:nvSpPr>
        <p:spPr>
          <a:xfrm>
            <a:off x="9811083" y="7758645"/>
            <a:ext cx="13112401" cy="1906774"/>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1257300" lvl="1" indent="-571500" algn="l" defTabSz="914400">
              <a:buFont typeface="Wingdings" panose="05000000000000000000" pitchFamily="2" charset="2"/>
              <a:buChar char=""/>
            </a:pPr>
            <a:r>
              <a:rPr lang="en-US" dirty="0"/>
              <a:t>Second Place</a:t>
            </a:r>
          </a:p>
          <a:p>
            <a:pPr lvl="2" indent="-228600" algn="l" defTabSz="914400">
              <a:buFont typeface="Arial" panose="020B0604020202020204" pitchFamily="34" charset="0"/>
              <a:buChar char="•"/>
            </a:pPr>
            <a:r>
              <a:rPr lang="en-US" sz="4000" dirty="0"/>
              <a:t>Lincoln Library</a:t>
            </a:r>
          </a:p>
          <a:p>
            <a:pPr lvl="2" indent="-228600" algn="l" defTabSz="914400">
              <a:buFont typeface="Arial" panose="020B0604020202020204" pitchFamily="34" charset="0"/>
              <a:buChar char="•"/>
            </a:pPr>
            <a:r>
              <a:rPr lang="en-US" sz="4000" dirty="0"/>
              <a:t>1,316 ballots cast</a:t>
            </a:r>
          </a:p>
        </p:txBody>
      </p:sp>
      <p:sp>
        <p:nvSpPr>
          <p:cNvPr id="6" name="Content Placeholder 2">
            <a:extLst>
              <a:ext uri="{FF2B5EF4-FFF2-40B4-BE49-F238E27FC236}">
                <a16:creationId xmlns:a16="http://schemas.microsoft.com/office/drawing/2014/main" id="{B435FA50-7752-CA83-8B81-431088ACE9BB}"/>
              </a:ext>
            </a:extLst>
          </p:cNvPr>
          <p:cNvSpPr txBox="1">
            <a:spLocks/>
          </p:cNvSpPr>
          <p:nvPr/>
        </p:nvSpPr>
        <p:spPr>
          <a:xfrm>
            <a:off x="8308336" y="10899928"/>
            <a:ext cx="16117893" cy="1906774"/>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marL="628650" algn="l" defTabSz="914400">
              <a:spcBef>
                <a:spcPts val="600"/>
              </a:spcBef>
            </a:pPr>
            <a:r>
              <a:rPr lang="en-US" sz="4000" dirty="0"/>
              <a:t>In-person voting </a:t>
            </a:r>
            <a:r>
              <a:rPr lang="en-US" sz="4000" b="1" dirty="0"/>
              <a:t>increased from 11% </a:t>
            </a:r>
            <a:r>
              <a:rPr lang="en-US" sz="4000" dirty="0"/>
              <a:t>(March primary) </a:t>
            </a:r>
            <a:r>
              <a:rPr lang="en-US" sz="4000" b="1" dirty="0"/>
              <a:t>to 22%</a:t>
            </a:r>
            <a:r>
              <a:rPr lang="en-US" sz="4000" dirty="0"/>
              <a:t>, but nearly 8 out of 10 votes cast were by VBM ballot:</a:t>
            </a:r>
          </a:p>
          <a:p>
            <a:pPr lvl="2" indent="-228600" algn="l" defTabSz="914400">
              <a:buFont typeface="Arial" panose="020B0604020202020204" pitchFamily="34" charset="0"/>
              <a:buChar char="•"/>
            </a:pPr>
            <a:r>
              <a:rPr lang="en-US" sz="4000" dirty="0"/>
              <a:t> By mail</a:t>
            </a:r>
          </a:p>
          <a:p>
            <a:pPr lvl="2" indent="-228600" algn="l" defTabSz="914400">
              <a:buFont typeface="Arial" panose="020B0604020202020204" pitchFamily="34" charset="0"/>
              <a:buChar char="•"/>
            </a:pPr>
            <a:r>
              <a:rPr lang="en-US" sz="4000" dirty="0"/>
              <a:t> By drop box</a:t>
            </a:r>
          </a:p>
          <a:p>
            <a:pPr lvl="2" indent="-228600" algn="l" defTabSz="914400">
              <a:buFont typeface="Arial" panose="020B0604020202020204" pitchFamily="34" charset="0"/>
              <a:buChar char="•"/>
            </a:pPr>
            <a:r>
              <a:rPr lang="en-US" sz="4000" dirty="0"/>
              <a:t> At a vote center</a:t>
            </a:r>
          </a:p>
        </p:txBody>
      </p:sp>
    </p:spTree>
    <p:extLst>
      <p:ext uri="{BB962C8B-B14F-4D97-AF65-F5344CB8AC3E}">
        <p14:creationId xmlns:p14="http://schemas.microsoft.com/office/powerpoint/2010/main" val="18301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4" grpId="0"/>
      <p:bldP spid="5" grpId="0"/>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11261</TotalTime>
  <Words>1576</Words>
  <Application>Microsoft Office PowerPoint</Application>
  <PresentationFormat>Custom</PresentationFormat>
  <Paragraphs>215</Paragraphs>
  <Slides>24</Slides>
  <Notes>24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Aptos</vt:lpstr>
      <vt:lpstr>Aptos Display</vt:lpstr>
      <vt:lpstr>Arial</vt:lpstr>
      <vt:lpstr>Calibri</vt:lpstr>
      <vt:lpstr>Calibri Light</vt:lpstr>
      <vt:lpstr>Courier New</vt:lpstr>
      <vt:lpstr>inherit</vt:lpstr>
      <vt:lpstr>Symbol</vt:lpstr>
      <vt:lpstr>Wingdings</vt:lpstr>
      <vt:lpstr>Office Theme</vt:lpstr>
      <vt:lpstr>1_Office Theme</vt:lpstr>
      <vt:lpstr>Voting Accessibility Advisory Committee (VAAC)</vt:lpstr>
      <vt:lpstr>Language Accessibility Advisory Committee (LAAC)</vt:lpstr>
      <vt:lpstr>Agenda</vt:lpstr>
      <vt:lpstr>Placer County Registration Statistics </vt:lpstr>
      <vt:lpstr>County Comparison </vt:lpstr>
      <vt:lpstr> 2024 General Election  Voter Turnout </vt:lpstr>
      <vt:lpstr> 2024 General Election  Voter Turnout Cont’d</vt:lpstr>
      <vt:lpstr>Election Report   In-person  Voting</vt:lpstr>
      <vt:lpstr>Vote Center Utilization</vt:lpstr>
      <vt:lpstr>Drop Box Utilization</vt:lpstr>
      <vt:lpstr>Canvass  Period &amp; Manual Tally</vt:lpstr>
      <vt:lpstr>Accessible Voting Tools and Resources</vt:lpstr>
      <vt:lpstr>Vote  Centers</vt:lpstr>
      <vt:lpstr>Drop  Boxes </vt:lpstr>
      <vt:lpstr>Voter Information Guide  </vt:lpstr>
      <vt:lpstr>Voter Information Guide   Accessibility RAVBM Page</vt:lpstr>
      <vt:lpstr>PowerPoint Presentation</vt:lpstr>
      <vt:lpstr>PowerPoint Presentation</vt:lpstr>
      <vt:lpstr>VCA  Postcard #2 </vt:lpstr>
      <vt:lpstr>Public Workshops</vt:lpstr>
      <vt:lpstr>June 2, 2026  Gubernatorial Primary Election</vt:lpstr>
      <vt:lpstr>PowerPoint Presentation</vt:lpstr>
      <vt:lpstr>PowerPoint Presentation</vt:lpstr>
      <vt:lpstr>PowerPoint Presentation</vt:lpstr>
    </vt:vector>
  </TitlesOfParts>
  <Company>Placer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Mirinda Glick</dc:creator>
  <cp:lastModifiedBy>Stacy Robinson</cp:lastModifiedBy>
  <cp:revision>138</cp:revision>
  <cp:lastPrinted>2024-12-03T22:04:43Z</cp:lastPrinted>
  <dcterms:created xsi:type="dcterms:W3CDTF">2015-10-30T22:27:13Z</dcterms:created>
  <dcterms:modified xsi:type="dcterms:W3CDTF">2024-12-05T23:12:04Z</dcterms:modified>
</cp:coreProperties>
</file>